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3" r:id="rId2"/>
    <p:sldId id="268" r:id="rId3"/>
    <p:sldId id="264" r:id="rId4"/>
    <p:sldId id="266" r:id="rId5"/>
    <p:sldId id="267" r:id="rId6"/>
    <p:sldId id="269" r:id="rId7"/>
    <p:sldId id="262" r:id="rId8"/>
    <p:sldId id="272" r:id="rId9"/>
    <p:sldId id="273" r:id="rId10"/>
    <p:sldId id="274" r:id="rId11"/>
    <p:sldId id="281" r:id="rId12"/>
    <p:sldId id="275" r:id="rId13"/>
    <p:sldId id="276" r:id="rId14"/>
    <p:sldId id="277" r:id="rId15"/>
    <p:sldId id="279" r:id="rId16"/>
    <p:sldId id="280" r:id="rId17"/>
    <p:sldId id="265" r:id="rId18"/>
    <p:sldId id="257" r:id="rId19"/>
    <p:sldId id="258" r:id="rId20"/>
    <p:sldId id="282" r:id="rId21"/>
    <p:sldId id="259" r:id="rId22"/>
    <p:sldId id="260" r:id="rId23"/>
    <p:sldId id="271" r:id="rId24"/>
    <p:sldId id="270" r:id="rId2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8" autoAdjust="0"/>
    <p:restoredTop sz="95417" autoAdjust="0"/>
  </p:normalViewPr>
  <p:slideViewPr>
    <p:cSldViewPr snapToGrid="0">
      <p:cViewPr varScale="1">
        <p:scale>
          <a:sx n="109" d="100"/>
          <a:sy n="109" d="100"/>
        </p:scale>
        <p:origin x="6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32E75-4271-4F9E-8128-14A4CAA5C869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A6ECD-ED3D-4BBA-8CF2-9FE6DF07324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54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6ECD-ED3D-4BBA-8CF2-9FE6DF073243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901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Velocidad de procesamiento -&gt; en </a:t>
            </a:r>
            <a:r>
              <a:rPr lang="es-AR" dirty="0" err="1"/>
              <a:t>Shiny</a:t>
            </a:r>
            <a:r>
              <a:rPr lang="es-AR" dirty="0"/>
              <a:t> todo el procesamiento y visualización se realiza en R, en cambio para las otras necesitas un software para realizar el preprocesamiento (por ejemplo Excel o </a:t>
            </a:r>
            <a:r>
              <a:rPr lang="es-AR" dirty="0" err="1"/>
              <a:t>Alteryx</a:t>
            </a:r>
            <a:r>
              <a:rPr lang="es-A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6ECD-ED3D-4BBA-8CF2-9FE6DF073243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6126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Mostrar tablero comercial – Transferencias de títulos, </a:t>
            </a:r>
            <a:r>
              <a:rPr lang="es-AR" dirty="0" err="1"/>
              <a:t>envio</a:t>
            </a:r>
            <a:r>
              <a:rPr lang="es-AR" dirty="0"/>
              <a:t> de comunicados y simulador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6ECD-ED3D-4BBA-8CF2-9FE6DF073243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053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A6ECD-ED3D-4BBA-8CF2-9FE6DF073243}" type="slidenum">
              <a:rPr lang="es-AR" smtClean="0"/>
              <a:t>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521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7A62-73A3-411B-BC8A-48B6CDEC4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C5B4B-80F3-40A3-B47E-DB38BD6B4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B669F-D911-429D-9FBC-62B96E77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12755-E843-4E16-B869-E601E359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FFC1C-42A9-47F3-8A7D-F752B0D9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035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834A-D0DF-40FE-8C53-6C34F05E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43594-21E8-429E-9AA1-69284C975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2AB53-5DF5-4BAB-8B68-69492107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3D2B-D304-4852-A1E4-7F53C63F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AE7ED-19D8-47A5-BCEA-3D0A870E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883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4BF54-E3C0-4903-B862-CE0392E49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DABB6-5811-42B2-A5BB-272ACD6A8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74E3-D415-439C-A70E-C1FAA214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87BA3-81C5-493F-8F36-E0E059B84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23864-B5D7-4648-869D-A14D9D35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768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1E07-0559-49C8-A867-32F418EA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F165-57D4-46CC-A853-F18A7D20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EE94-FE16-495E-9EC1-1D9B895C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55533-C932-4432-BA49-F4C5D598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CE5DB-ADE6-40C6-A362-A78CBBB8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9439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33E1-7CF6-46FA-AFDA-FE25D2BE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23C80-7FEB-42C0-A1CF-A3461CB57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90E5B-C9A7-47E2-978F-F3FA9C07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6C98D-CCD6-486D-A1BA-CC731732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9372B-2305-4DDD-BEC2-7A5649D5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10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2ADD-C951-476B-8442-E0F17795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AAA1-6C9E-4723-8E20-1266598BE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1B8D4-8DE4-4DA2-9C14-90F33114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47FB8-DA69-4BEF-96B8-C467BF1E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37CC2-1B53-4DDF-AE5A-70957743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22738-7508-4C46-9FCA-CF736A91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541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2173-9763-4BCD-83B0-8FB3B51A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CEC2B-482C-4A41-A242-3CEEDFBB0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03D73-8198-4212-97AF-B5FC645C8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706E8-488C-4098-9A7A-2B648916D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1BECB-3E45-4620-9159-F734BB85A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EE7DDA-7234-4109-8FD1-9BB3C2CF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C2D9A-1482-44FB-A533-79DE3CD2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5EB87-416E-4B42-8873-03D2B52C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0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C23F-357D-4AB2-9BF0-B50060C3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FD610-EB9E-4474-9B1E-E7CF9FE4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DAC25-9537-4760-9F5F-AE56969B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66022-C1C1-472E-9FD2-2F9D5D2C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344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C0E53-1C8A-4088-9975-E24BDDFD8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BA24D-C8D1-44C0-8AD3-6997C40C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D7582-37F6-40EF-A18B-2E1EB4B7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801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0FD3-516D-43B3-9A07-EB363A02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A4EC-0E66-4E9A-A517-B77322CB1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5076D-7599-41FE-AEA7-817FF8941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39B8D-96E6-493E-BFBC-17B6E003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707F8-CFB3-4918-AF82-1125D0E2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F210B-424B-41AA-B389-21BB2372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24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C5337-E374-4CC1-AA89-5FC81B20A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65266-B1E7-48E5-8CFB-F66633EDF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A382B-78F8-4EBA-A1F6-A2574B45C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4621F-A0B3-4537-B534-B28F1F27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A77B3-1544-4041-A521-5858C401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1C615-49E3-4A1B-B90D-C640E39C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422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EBF1F-CDC9-44F3-BCC7-5C41A472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DD872-672D-40B8-A307-3A1997BB6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CC62C-805D-43A4-9404-44795833B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6513D-EDAF-44C4-97AE-97EC19D2B23B}" type="datetimeFigureOut">
              <a:rPr lang="es-AR" smtClean="0"/>
              <a:t>23/4/2023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569A9-6723-4F77-A3BB-B556D29BF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584CE-F99B-47B4-90FD-F99291648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135C1-048C-4E16-B7A2-AA533FCB97C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29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emojipedia.org/check-mark/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IgnacioArga/Seminario-Neflix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ata-to-viz.com/" TargetMode="External"/><Relationship Id="rId5" Type="http://schemas.openxmlformats.org/officeDocument/2006/relationships/hyperlink" Target="https://r-graph-gallery.com/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117EFC-1801-7653-3553-89827484B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s-AR" sz="6600" dirty="0"/>
              <a:t>Visualización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5E7C86-4247-10AB-3EC6-A5EBB5C05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922561"/>
            <a:ext cx="10909643" cy="552659"/>
          </a:xfrm>
        </p:spPr>
        <p:txBody>
          <a:bodyPr anchor="ctr">
            <a:normAutofit/>
          </a:bodyPr>
          <a:lstStyle/>
          <a:p>
            <a:r>
              <a:rPr lang="es-AR"/>
              <a:t>Ggplot + Shiny</a:t>
            </a:r>
            <a:endParaRPr lang="es-AR" dirty="0"/>
          </a:p>
        </p:txBody>
      </p:sp>
      <p:sp>
        <p:nvSpPr>
          <p:cNvPr id="102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F123E9C-AD65-E248-4CBA-A3D64FD57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0795" y="2642616"/>
            <a:ext cx="3112905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R Call Javascript From Shiny - Article Blog">
            <a:extLst>
              <a:ext uri="{FF2B5EF4-FFF2-40B4-BE49-F238E27FC236}">
                <a16:creationId xmlns:a16="http://schemas.microsoft.com/office/drawing/2014/main" id="{818A511D-8CDA-770B-F11E-263D49E10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1348" y="2642616"/>
            <a:ext cx="3560711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16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6614-333E-23C6-0526-2DCD1A19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1027579"/>
            <a:ext cx="6254496" cy="495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df_graficar_decada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x    = </a:t>
            </a:r>
            <a:r>
              <a:rPr lang="es-AR" sz="1800" dirty="0" err="1">
                <a:latin typeface="Consolas" panose="020B0609020204030204" pitchFamily="49" charset="0"/>
              </a:rPr>
              <a:t>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y    = cantidad,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</a:t>
            </a:r>
            <a:r>
              <a:rPr lang="es-AR" sz="1800" dirty="0" err="1">
                <a:latin typeface="Consolas" panose="020B0609020204030204" pitchFamily="49" charset="0"/>
              </a:rPr>
              <a:t>fill</a:t>
            </a:r>
            <a:r>
              <a:rPr lang="es-AR" sz="1800" dirty="0">
                <a:latin typeface="Consolas" panose="020B0609020204030204" pitchFamily="49" charset="0"/>
              </a:rPr>
              <a:t> = nombre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geom_col</a:t>
            </a:r>
            <a:r>
              <a:rPr lang="es-AR" sz="1800" dirty="0">
                <a:latin typeface="Consolas" panose="020B0609020204030204" pitchFamily="49" charset="0"/>
              </a:rPr>
              <a:t>(position = “</a:t>
            </a:r>
            <a:r>
              <a:rPr lang="es-AR" sz="1800" dirty="0" err="1">
                <a:latin typeface="Consolas" panose="020B0609020204030204" pitchFamily="49" charset="0"/>
              </a:rPr>
              <a:t>fill</a:t>
            </a:r>
            <a:r>
              <a:rPr lang="es-AR" sz="1800" dirty="0">
                <a:latin typeface="Consolas" panose="020B0609020204030204" pitchFamily="49" charset="0"/>
              </a:rPr>
              <a:t>”)+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theme_classic</a:t>
            </a:r>
            <a:r>
              <a:rPr lang="es-AR" sz="1800" dirty="0">
                <a:latin typeface="Consolas" panose="020B0609020204030204" pitchFamily="49" charset="0"/>
              </a:rPr>
              <a:t>()</a:t>
            </a:r>
            <a:br>
              <a:rPr lang="es-AR" sz="1800" dirty="0">
                <a:latin typeface="Consolas" panose="020B0609020204030204" pitchFamily="49" charset="0"/>
              </a:rPr>
            </a:br>
            <a:endParaRPr lang="es-A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sz="22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5EB15-39C2-93FF-CE2A-895E1BB4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40" y="1027579"/>
            <a:ext cx="4182059" cy="4344006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0BE27AC-03D1-D7CB-CE0F-7FBE4ED14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30127"/>
              </p:ext>
            </p:extLst>
          </p:nvPr>
        </p:nvGraphicFramePr>
        <p:xfrm>
          <a:off x="8132884" y="113179"/>
          <a:ext cx="31085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188">
                  <a:extLst>
                    <a:ext uri="{9D8B030D-6E8A-4147-A177-3AD203B41FA5}">
                      <a16:colId xmlns:a16="http://schemas.microsoft.com/office/drawing/2014/main" val="3001523635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645446319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52103501"/>
                    </a:ext>
                  </a:extLst>
                </a:gridCol>
              </a:tblGrid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decada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842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 err="1"/>
                        <a:t>Jose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6155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193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9763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8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153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6D3A2DD-741C-6438-EE90-47D6DF647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515489"/>
            <a:ext cx="4557506" cy="4730834"/>
          </a:xfrm>
          <a:prstGeom prst="rect">
            <a:avLst/>
          </a:prstGeom>
        </p:spPr>
      </p:pic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34A23F83-211F-BD82-5B10-298CA7B54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0694" y="3915264"/>
            <a:ext cx="5291667" cy="39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1FD15F-D136-F96C-FAC2-542B633F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1027579"/>
            <a:ext cx="6254496" cy="495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ggplotly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df_graficar_decada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    x    = </a:t>
            </a:r>
            <a:r>
              <a:rPr lang="es-AR" sz="1800" dirty="0" err="1">
                <a:latin typeface="Consolas" panose="020B0609020204030204" pitchFamily="49" charset="0"/>
              </a:rPr>
              <a:t>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    y    = cantidad,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    </a:t>
            </a:r>
            <a:r>
              <a:rPr lang="es-AR" sz="1800" dirty="0" err="1">
                <a:latin typeface="Consolas" panose="020B0609020204030204" pitchFamily="49" charset="0"/>
              </a:rPr>
              <a:t>fill</a:t>
            </a:r>
            <a:r>
              <a:rPr lang="es-AR" sz="1800" dirty="0">
                <a:latin typeface="Consolas" panose="020B0609020204030204" pitchFamily="49" charset="0"/>
              </a:rPr>
              <a:t> = nombre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  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geom_col</a:t>
            </a:r>
            <a:r>
              <a:rPr lang="es-AR" sz="1800" dirty="0">
                <a:latin typeface="Consolas" panose="020B0609020204030204" pitchFamily="49" charset="0"/>
              </a:rPr>
              <a:t>(position = “</a:t>
            </a:r>
            <a:r>
              <a:rPr lang="es-AR" sz="1800" dirty="0" err="1">
                <a:latin typeface="Consolas" panose="020B0609020204030204" pitchFamily="49" charset="0"/>
              </a:rPr>
              <a:t>fill</a:t>
            </a:r>
            <a:r>
              <a:rPr lang="es-AR" sz="1800" dirty="0">
                <a:latin typeface="Consolas" panose="020B0609020204030204" pitchFamily="49" charset="0"/>
              </a:rPr>
              <a:t>”)+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    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theme_classic</a:t>
            </a:r>
            <a:r>
              <a:rPr lang="es-AR" sz="1800" dirty="0">
                <a:latin typeface="Consolas" panose="020B0609020204030204" pitchFamily="49" charset="0"/>
              </a:rPr>
              <a:t>()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s-AR" sz="2200" dirty="0">
              <a:latin typeface="Consolas" panose="020B0609020204030204" pitchFamily="49" charset="0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03E2329-E894-C43D-C900-8F72900476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462866"/>
              </p:ext>
            </p:extLst>
          </p:nvPr>
        </p:nvGraphicFramePr>
        <p:xfrm>
          <a:off x="0" y="120650"/>
          <a:ext cx="14541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4" imgW="1454400" imgH="394560" progId="Package">
                  <p:embed/>
                </p:oleObj>
              </mc:Choice>
              <mc:Fallback>
                <p:oleObj name="Objeto empaquetador del shell" showAsIcon="1" r:id="rId4" imgW="14544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20650"/>
                        <a:ext cx="1454150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04554FB-8AB8-8F4C-AA95-433EEA6652DC}"/>
              </a:ext>
            </a:extLst>
          </p:cNvPr>
          <p:cNvSpPr txBox="1"/>
          <p:nvPr/>
        </p:nvSpPr>
        <p:spPr>
          <a:xfrm>
            <a:off x="7700479" y="330823"/>
            <a:ext cx="166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>
                <a:highlight>
                  <a:srgbClr val="FFFF00"/>
                </a:highlight>
              </a:rPr>
              <a:t>library</a:t>
            </a:r>
            <a:r>
              <a:rPr lang="es-AR" dirty="0">
                <a:highlight>
                  <a:srgbClr val="FFFF00"/>
                </a:highlight>
              </a:rPr>
              <a:t>(</a:t>
            </a:r>
            <a:r>
              <a:rPr lang="es-AR" dirty="0" err="1">
                <a:highlight>
                  <a:srgbClr val="FFFF00"/>
                </a:highlight>
              </a:rPr>
              <a:t>plotly</a:t>
            </a:r>
            <a:r>
              <a:rPr lang="es-AR" dirty="0">
                <a:highlight>
                  <a:srgbClr val="FFFF00"/>
                </a:highlight>
              </a:rPr>
              <a:t>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EE01EA7-409F-2863-0240-8D152772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651430"/>
              </p:ext>
            </p:extLst>
          </p:nvPr>
        </p:nvGraphicFramePr>
        <p:xfrm>
          <a:off x="9083436" y="101867"/>
          <a:ext cx="31085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188">
                  <a:extLst>
                    <a:ext uri="{9D8B030D-6E8A-4147-A177-3AD203B41FA5}">
                      <a16:colId xmlns:a16="http://schemas.microsoft.com/office/drawing/2014/main" val="3001523635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645446319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52103501"/>
                    </a:ext>
                  </a:extLst>
                </a:gridCol>
              </a:tblGrid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decada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842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 err="1"/>
                        <a:t>Jose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6155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193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9763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8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41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6614-333E-23C6-0526-2DCD1A19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1027579"/>
            <a:ext cx="6254496" cy="495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df_graficar_decada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x    = </a:t>
            </a:r>
            <a:r>
              <a:rPr lang="es-AR" sz="1800" dirty="0" err="1">
                <a:latin typeface="Consolas" panose="020B0609020204030204" pitchFamily="49" charset="0"/>
              </a:rPr>
              <a:t>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y    = cantidad,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</a:t>
            </a:r>
            <a:r>
              <a:rPr lang="es-AR" sz="1800" dirty="0" err="1">
                <a:latin typeface="Consolas" panose="020B0609020204030204" pitchFamily="49" charset="0"/>
              </a:rPr>
              <a:t>fill</a:t>
            </a:r>
            <a:r>
              <a:rPr lang="es-AR" sz="1800" dirty="0">
                <a:latin typeface="Consolas" panose="020B0609020204030204" pitchFamily="49" charset="0"/>
              </a:rPr>
              <a:t> = nombre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geom_col</a:t>
            </a:r>
            <a:r>
              <a:rPr lang="es-AR" sz="1800" dirty="0">
                <a:latin typeface="Consolas" panose="020B0609020204030204" pitchFamily="49" charset="0"/>
              </a:rPr>
              <a:t>()+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coord_flip</a:t>
            </a:r>
            <a:r>
              <a:rPr lang="es-AR" sz="1800" dirty="0">
                <a:latin typeface="Consolas" panose="020B0609020204030204" pitchFamily="49" charset="0"/>
              </a:rPr>
              <a:t>()+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theme_classic</a:t>
            </a:r>
            <a:r>
              <a:rPr lang="es-AR" sz="1800" dirty="0">
                <a:latin typeface="Consolas" panose="020B0609020204030204" pitchFamily="49" charset="0"/>
              </a:rPr>
              <a:t>()</a:t>
            </a:r>
            <a:br>
              <a:rPr lang="es-AR" sz="1800" dirty="0">
                <a:latin typeface="Consolas" panose="020B0609020204030204" pitchFamily="49" charset="0"/>
              </a:rPr>
            </a:br>
            <a:endParaRPr lang="es-A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sz="22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0A1CB-C411-14C7-EC29-634C23B2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7" y="900541"/>
            <a:ext cx="4182059" cy="435353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FE904CE-0C98-CC8D-2F39-3CD0C567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30127"/>
              </p:ext>
            </p:extLst>
          </p:nvPr>
        </p:nvGraphicFramePr>
        <p:xfrm>
          <a:off x="8132884" y="113179"/>
          <a:ext cx="31085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188">
                  <a:extLst>
                    <a:ext uri="{9D8B030D-6E8A-4147-A177-3AD203B41FA5}">
                      <a16:colId xmlns:a16="http://schemas.microsoft.com/office/drawing/2014/main" val="3001523635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645446319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52103501"/>
                    </a:ext>
                  </a:extLst>
                </a:gridCol>
              </a:tblGrid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decada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842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 err="1"/>
                        <a:t>Jose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6155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193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9763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8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76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6614-333E-23C6-0526-2DCD1A19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1027579"/>
            <a:ext cx="6254496" cy="495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df_graficar_anio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x    = </a:t>
            </a:r>
            <a:r>
              <a:rPr lang="es-AR" sz="1800" dirty="0" err="1">
                <a:latin typeface="Consolas" panose="020B0609020204030204" pitchFamily="49" charset="0"/>
              </a:rPr>
              <a:t>anio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y    = cantidad,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</a:t>
            </a:r>
            <a:r>
              <a:rPr lang="es-AR" sz="1800" dirty="0" err="1">
                <a:latin typeface="Consolas" panose="020B0609020204030204" pitchFamily="49" charset="0"/>
              </a:rPr>
              <a:t>fill</a:t>
            </a:r>
            <a:r>
              <a:rPr lang="es-AR" sz="1800" dirty="0">
                <a:latin typeface="Consolas" panose="020B0609020204030204" pitchFamily="49" charset="0"/>
              </a:rPr>
              <a:t> = nombre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geom_col</a:t>
            </a:r>
            <a:r>
              <a:rPr lang="es-AR" sz="1800" dirty="0">
                <a:latin typeface="Consolas" panose="020B0609020204030204" pitchFamily="49" charset="0"/>
              </a:rPr>
              <a:t>()+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facet_wrap</a:t>
            </a:r>
            <a:r>
              <a:rPr lang="es-AR" sz="1800" dirty="0">
                <a:latin typeface="Consolas" panose="020B0609020204030204" pitchFamily="49" charset="0"/>
              </a:rPr>
              <a:t>(~nombre)+ 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theme_bw</a:t>
            </a:r>
            <a:r>
              <a:rPr lang="es-AR" sz="1800" dirty="0">
                <a:latin typeface="Consolas" panose="020B0609020204030204" pitchFamily="49" charset="0"/>
              </a:rPr>
              <a:t>()</a:t>
            </a:r>
            <a:br>
              <a:rPr lang="es-AR" sz="1800" dirty="0">
                <a:latin typeface="Consolas" panose="020B0609020204030204" pitchFamily="49" charset="0"/>
              </a:rPr>
            </a:br>
            <a:endParaRPr lang="es-A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sz="2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217CF-EA04-C3F0-0AA7-4D0385B0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60" y="1027579"/>
            <a:ext cx="4153480" cy="435353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C5ECF11-F8B3-9B55-D103-F18FFE3C2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1336"/>
              </p:ext>
            </p:extLst>
          </p:nvPr>
        </p:nvGraphicFramePr>
        <p:xfrm>
          <a:off x="8401508" y="112374"/>
          <a:ext cx="346025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064">
                  <a:extLst>
                    <a:ext uri="{9D8B030D-6E8A-4147-A177-3AD203B41FA5}">
                      <a16:colId xmlns:a16="http://schemas.microsoft.com/office/drawing/2014/main" val="3001523635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645446319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52103501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425082919"/>
                    </a:ext>
                  </a:extLst>
                </a:gridCol>
              </a:tblGrid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anio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decada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842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 err="1"/>
                        <a:t>Jose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6155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193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9763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8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66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6614-333E-23C6-0526-2DCD1A19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1027579"/>
            <a:ext cx="6254496" cy="495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df_graficar_anio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x    = nombre,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y    = cantidad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geom_boxplot</a:t>
            </a:r>
            <a:r>
              <a:rPr lang="es-AR" sz="1800" dirty="0">
                <a:latin typeface="Consolas" panose="020B0609020204030204" pitchFamily="49" charset="0"/>
              </a:rPr>
              <a:t>()+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theme_classic</a:t>
            </a:r>
            <a:r>
              <a:rPr lang="es-AR" sz="1800" dirty="0">
                <a:latin typeface="Consolas" panose="020B0609020204030204" pitchFamily="49" charset="0"/>
              </a:rPr>
              <a:t>()</a:t>
            </a:r>
            <a:br>
              <a:rPr lang="es-AR" sz="1800" dirty="0">
                <a:latin typeface="Consolas" panose="020B0609020204030204" pitchFamily="49" charset="0"/>
              </a:rPr>
            </a:br>
            <a:endParaRPr lang="es-A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sz="22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7936C-AEE2-858A-BF67-769770F7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34" y="1027579"/>
            <a:ext cx="4191585" cy="4344006"/>
          </a:xfrm>
          <a:prstGeom prst="rect">
            <a:avLst/>
          </a:prstGeom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E09F2553-634B-BE5E-48ED-F1E198693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94209"/>
              </p:ext>
            </p:extLst>
          </p:nvPr>
        </p:nvGraphicFramePr>
        <p:xfrm>
          <a:off x="8401508" y="112374"/>
          <a:ext cx="346025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064">
                  <a:extLst>
                    <a:ext uri="{9D8B030D-6E8A-4147-A177-3AD203B41FA5}">
                      <a16:colId xmlns:a16="http://schemas.microsoft.com/office/drawing/2014/main" val="3001523635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645446319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52103501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425082919"/>
                    </a:ext>
                  </a:extLst>
                </a:gridCol>
              </a:tblGrid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anio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decada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842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 err="1"/>
                        <a:t>Jose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6155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193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9763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8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88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6614-333E-23C6-0526-2DCD1A19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1027579"/>
            <a:ext cx="6254496" cy="495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df_graficar_anio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x    = nombre,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y    = cantidad,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</a:t>
            </a:r>
            <a:r>
              <a:rPr lang="es-AR" sz="1800" dirty="0" err="1">
                <a:latin typeface="Consolas" panose="020B0609020204030204" pitchFamily="49" charset="0"/>
              </a:rPr>
              <a:t>fill</a:t>
            </a:r>
            <a:r>
              <a:rPr lang="es-AR" sz="1800" dirty="0">
                <a:latin typeface="Consolas" panose="020B0609020204030204" pitchFamily="49" charset="0"/>
              </a:rPr>
              <a:t> = nombre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geom_boxplot</a:t>
            </a:r>
            <a:r>
              <a:rPr lang="es-AR" sz="1800" dirty="0">
                <a:latin typeface="Consolas" panose="020B0609020204030204" pitchFamily="49" charset="0"/>
              </a:rPr>
              <a:t>()+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facet_wrap</a:t>
            </a:r>
            <a:r>
              <a:rPr lang="es-AR" sz="1800" dirty="0">
                <a:latin typeface="Consolas" panose="020B0609020204030204" pitchFamily="49" charset="0"/>
              </a:rPr>
              <a:t>(~</a:t>
            </a:r>
            <a:r>
              <a:rPr lang="es-AR" sz="1800" dirty="0" err="1">
                <a:latin typeface="Consolas" panose="020B0609020204030204" pitchFamily="49" charset="0"/>
              </a:rPr>
              <a:t>decada</a:t>
            </a:r>
            <a:r>
              <a:rPr lang="es-AR" sz="1800" dirty="0">
                <a:latin typeface="Consolas" panose="020B0609020204030204" pitchFamily="49" charset="0"/>
              </a:rPr>
              <a:t>)+ 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theme_bw</a:t>
            </a:r>
            <a:r>
              <a:rPr lang="es-AR" sz="1800" dirty="0">
                <a:latin typeface="Consolas" panose="020B0609020204030204" pitchFamily="49" charset="0"/>
              </a:rPr>
              <a:t>()</a:t>
            </a:r>
            <a:br>
              <a:rPr lang="es-AR" sz="1800" dirty="0">
                <a:latin typeface="Consolas" panose="020B0609020204030204" pitchFamily="49" charset="0"/>
              </a:rPr>
            </a:br>
            <a:endParaRPr lang="es-A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sz="22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FA1DC-3CF2-A5D4-ACE9-E31F0810D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50" y="943890"/>
            <a:ext cx="4172532" cy="4382112"/>
          </a:xfrm>
          <a:prstGeom prst="rect">
            <a:avLst/>
          </a:prstGeom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03EE4A5-E133-9531-9A90-C925DBCC5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94209"/>
              </p:ext>
            </p:extLst>
          </p:nvPr>
        </p:nvGraphicFramePr>
        <p:xfrm>
          <a:off x="8401508" y="112374"/>
          <a:ext cx="346025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064">
                  <a:extLst>
                    <a:ext uri="{9D8B030D-6E8A-4147-A177-3AD203B41FA5}">
                      <a16:colId xmlns:a16="http://schemas.microsoft.com/office/drawing/2014/main" val="3001523635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645446319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52103501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425082919"/>
                    </a:ext>
                  </a:extLst>
                </a:gridCol>
              </a:tblGrid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anio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decada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842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 err="1"/>
                        <a:t>Jose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6155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193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9763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8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25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6614-333E-23C6-0526-2DCD1A19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350" y="875146"/>
            <a:ext cx="6606188" cy="575502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df_graficar_anio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x    = </a:t>
            </a:r>
            <a:r>
              <a:rPr lang="es-AR" sz="1800" dirty="0" err="1">
                <a:latin typeface="Consolas" panose="020B0609020204030204" pitchFamily="49" charset="0"/>
              </a:rPr>
              <a:t>anio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y    = cantidad,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color= nombre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geom_point</a:t>
            </a:r>
            <a:r>
              <a:rPr lang="es-AR" sz="1800" dirty="0">
                <a:latin typeface="Consolas" panose="020B0609020204030204" pitchFamily="49" charset="0"/>
              </a:rPr>
              <a:t>()+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geom_line</a:t>
            </a:r>
            <a:r>
              <a:rPr lang="es-AR" sz="1800" dirty="0">
                <a:latin typeface="Consolas" panose="020B0609020204030204" pitchFamily="49" charset="0"/>
              </a:rPr>
              <a:t>()+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theme_bw</a:t>
            </a:r>
            <a:r>
              <a:rPr lang="es-AR" sz="1800" dirty="0">
                <a:latin typeface="Consolas" panose="020B0609020204030204" pitchFamily="49" charset="0"/>
              </a:rPr>
              <a:t>()+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transition_reveal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  <a:r>
              <a:rPr lang="es-AR" sz="1800" dirty="0" err="1">
                <a:latin typeface="Consolas" panose="020B0609020204030204" pitchFamily="49" charset="0"/>
              </a:rPr>
              <a:t>anio</a:t>
            </a:r>
            <a:r>
              <a:rPr lang="es-AR" sz="1800" dirty="0">
                <a:latin typeface="Consolas" panose="020B0609020204030204" pitchFamily="49" charset="0"/>
              </a:rPr>
              <a:t>)</a:t>
            </a:r>
            <a:br>
              <a:rPr lang="es-AR" sz="1800" dirty="0">
                <a:latin typeface="Consolas" panose="020B0609020204030204" pitchFamily="49" charset="0"/>
              </a:rPr>
            </a:br>
            <a:endParaRPr lang="es-A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AR" sz="2200" dirty="0">
                <a:latin typeface="Consolas" panose="020B0609020204030204" pitchFamily="49" charset="0"/>
              </a:rPr>
              <a:t>---</a:t>
            </a:r>
          </a:p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animate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  <a:r>
              <a:rPr lang="es-AR" sz="1800" i="1" dirty="0" err="1">
                <a:latin typeface="Consolas" panose="020B0609020204030204" pitchFamily="49" charset="0"/>
              </a:rPr>
              <a:t>anim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r>
              <a:rPr lang="es-AR" sz="1800" i="1" dirty="0" err="1">
                <a:latin typeface="Consolas" panose="020B0609020204030204" pitchFamily="49" charset="0"/>
              </a:rPr>
              <a:t>nframes</a:t>
            </a:r>
            <a:r>
              <a:rPr lang="es-AR" sz="1800" dirty="0">
                <a:latin typeface="Consolas" panose="020B0609020204030204" pitchFamily="49" charset="0"/>
              </a:rPr>
              <a:t> = 200, </a:t>
            </a:r>
            <a:r>
              <a:rPr lang="es-AR" sz="1800" i="1" dirty="0" err="1">
                <a:latin typeface="Consolas" panose="020B0609020204030204" pitchFamily="49" charset="0"/>
              </a:rPr>
              <a:t>fps</a:t>
            </a:r>
            <a:r>
              <a:rPr lang="es-AR" sz="1800" dirty="0">
                <a:latin typeface="Consolas" panose="020B0609020204030204" pitchFamily="49" charset="0"/>
              </a:rPr>
              <a:t> = 10, 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    </a:t>
            </a:r>
            <a:r>
              <a:rPr lang="es-AR" sz="1800" i="1" dirty="0" err="1">
                <a:latin typeface="Consolas" panose="020B0609020204030204" pitchFamily="49" charset="0"/>
              </a:rPr>
              <a:t>renderer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gifski_renderer</a:t>
            </a:r>
            <a:r>
              <a:rPr lang="es-AR" sz="1800" dirty="0">
                <a:latin typeface="Consolas" panose="020B0609020204030204" pitchFamily="49" charset="0"/>
              </a:rPr>
              <a:t>("gganim.gif"))</a:t>
            </a:r>
          </a:p>
          <a:p>
            <a:pPr marL="0" indent="0">
              <a:buNone/>
            </a:pPr>
            <a:endParaRPr lang="es-AR" sz="22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4A411-486C-1B4C-2EB7-06EF405E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875146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4D9309-5192-3645-39FA-624BF1D7E73D}"/>
              </a:ext>
            </a:extLst>
          </p:cNvPr>
          <p:cNvSpPr txBox="1"/>
          <p:nvPr/>
        </p:nvSpPr>
        <p:spPr>
          <a:xfrm>
            <a:off x="5838093" y="227828"/>
            <a:ext cx="342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>
                <a:highlight>
                  <a:srgbClr val="FFFF00"/>
                </a:highlight>
              </a:rPr>
              <a:t>library</a:t>
            </a:r>
            <a:r>
              <a:rPr lang="es-AR" dirty="0">
                <a:highlight>
                  <a:srgbClr val="FFFF00"/>
                </a:highlight>
              </a:rPr>
              <a:t>(</a:t>
            </a:r>
            <a:r>
              <a:rPr lang="es-AR" dirty="0" err="1">
                <a:highlight>
                  <a:srgbClr val="FFFF00"/>
                </a:highlight>
              </a:rPr>
              <a:t>gganimate</a:t>
            </a:r>
            <a:r>
              <a:rPr lang="es-AR" dirty="0">
                <a:highlight>
                  <a:srgbClr val="FFFF00"/>
                </a:highlight>
              </a:rPr>
              <a:t>) + </a:t>
            </a:r>
            <a:r>
              <a:rPr lang="es-AR" dirty="0" err="1">
                <a:highlight>
                  <a:srgbClr val="FFFF00"/>
                </a:highlight>
              </a:rPr>
              <a:t>library</a:t>
            </a:r>
            <a:r>
              <a:rPr lang="es-AR" dirty="0">
                <a:highlight>
                  <a:srgbClr val="FFFF00"/>
                </a:highlight>
              </a:rPr>
              <a:t>(</a:t>
            </a:r>
            <a:r>
              <a:rPr lang="es-AR" dirty="0" err="1">
                <a:highlight>
                  <a:srgbClr val="FFFF00"/>
                </a:highlight>
              </a:rPr>
              <a:t>gifski</a:t>
            </a:r>
            <a:r>
              <a:rPr lang="es-AR" dirty="0">
                <a:highlight>
                  <a:srgbClr val="FFFF00"/>
                </a:highlight>
              </a:rPr>
              <a:t>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325F458-D861-3779-FEB7-5A2B0A58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29900"/>
              </p:ext>
            </p:extLst>
          </p:nvPr>
        </p:nvGraphicFramePr>
        <p:xfrm>
          <a:off x="8678990" y="1637146"/>
          <a:ext cx="3460256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064">
                  <a:extLst>
                    <a:ext uri="{9D8B030D-6E8A-4147-A177-3AD203B41FA5}">
                      <a16:colId xmlns:a16="http://schemas.microsoft.com/office/drawing/2014/main" val="3001523635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645446319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52103501"/>
                    </a:ext>
                  </a:extLst>
                </a:gridCol>
                <a:gridCol w="865064">
                  <a:extLst>
                    <a:ext uri="{9D8B030D-6E8A-4147-A177-3AD203B41FA5}">
                      <a16:colId xmlns:a16="http://schemas.microsoft.com/office/drawing/2014/main" val="1425082919"/>
                    </a:ext>
                  </a:extLst>
                </a:gridCol>
              </a:tblGrid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anio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decada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842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 err="1"/>
                        <a:t>Jose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6155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193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9763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8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03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14" descr="R Call Javascript From Shiny - Article Blog">
            <a:extLst>
              <a:ext uri="{FF2B5EF4-FFF2-40B4-BE49-F238E27FC236}">
                <a16:creationId xmlns:a16="http://schemas.microsoft.com/office/drawing/2014/main" id="{EA20AC08-E3E3-E168-5358-A5F24DA4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7909" y="1201003"/>
            <a:ext cx="4056625" cy="41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1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B61D6-A0D5-4CAA-82BF-4F6ED3C4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>
            <a:normAutofit/>
          </a:bodyPr>
          <a:lstStyle/>
          <a:p>
            <a:r>
              <a:rPr lang="es-MX" sz="3400"/>
              <a:t>¿Qué es Shiny?</a:t>
            </a:r>
            <a:endParaRPr lang="es-AR" sz="3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6B14-2263-4ADA-9275-DCEB15A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>
            <a:normAutofit/>
          </a:bodyPr>
          <a:lstStyle/>
          <a:p>
            <a:r>
              <a:rPr lang="es-MX" sz="1800" b="1" i="0">
                <a:effectLst/>
                <a:latin typeface="arial" panose="020B0604020202020204" pitchFamily="34" charset="0"/>
              </a:rPr>
              <a:t>Shiny</a:t>
            </a:r>
            <a:r>
              <a:rPr lang="es-MX" sz="1800" b="0" i="0">
                <a:effectLst/>
                <a:latin typeface="arial" panose="020B0604020202020204" pitchFamily="34" charset="0"/>
              </a:rPr>
              <a:t> es un framework de </a:t>
            </a:r>
            <a:r>
              <a:rPr lang="es-MX" sz="1800" b="1" i="0">
                <a:effectLst/>
                <a:latin typeface="arial" panose="020B0604020202020204" pitchFamily="34" charset="0"/>
              </a:rPr>
              <a:t>R</a:t>
            </a:r>
            <a:r>
              <a:rPr lang="es-MX" sz="1800" b="0" i="0">
                <a:effectLst/>
                <a:latin typeface="arial" panose="020B0604020202020204" pitchFamily="34" charset="0"/>
              </a:rPr>
              <a:t> que permite construir aplicaciones web interactivas desde cero en </a:t>
            </a:r>
            <a:r>
              <a:rPr lang="es-MX" sz="1800" i="0">
                <a:effectLst/>
                <a:latin typeface="arial" panose="020B0604020202020204" pitchFamily="34" charset="0"/>
              </a:rPr>
              <a:t>R</a:t>
            </a:r>
            <a:r>
              <a:rPr lang="es-MX" sz="1800" b="0" i="0">
                <a:effectLst/>
                <a:latin typeface="arial" panose="020B0604020202020204" pitchFamily="34" charset="0"/>
              </a:rPr>
              <a:t>. </a:t>
            </a:r>
          </a:p>
          <a:p>
            <a:pPr lvl="1"/>
            <a:r>
              <a:rPr lang="es-MX" sz="1800" b="0" i="0">
                <a:effectLst/>
                <a:latin typeface="arial" panose="020B0604020202020204" pitchFamily="34" charset="0"/>
              </a:rPr>
              <a:t>Permite crear pequeñas aplicaciones web compartibles</a:t>
            </a:r>
          </a:p>
          <a:p>
            <a:pPr lvl="1"/>
            <a:r>
              <a:rPr lang="es-MX" sz="1800" b="0" i="0">
                <a:effectLst/>
                <a:latin typeface="arial" panose="020B0604020202020204" pitchFamily="34" charset="0"/>
              </a:rPr>
              <a:t>Facilita a no usuarios de R explorar grandes datasets por sus propios medios.</a:t>
            </a:r>
            <a:endParaRPr lang="es-AR" sz="1800"/>
          </a:p>
        </p:txBody>
      </p:sp>
      <p:pic>
        <p:nvPicPr>
          <p:cNvPr id="2050" name="Picture 2" descr="Charla de como Correr Shiny Server en Windows con WSL – Cosas Geek">
            <a:extLst>
              <a:ext uri="{FF2B5EF4-FFF2-40B4-BE49-F238E27FC236}">
                <a16:creationId xmlns:a16="http://schemas.microsoft.com/office/drawing/2014/main" id="{87EDE879-BE53-4633-96AE-5BA7B224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9345" y="300403"/>
            <a:ext cx="2086266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1986F-1CC6-4C72-8E08-47BFBB21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611" y="311199"/>
            <a:ext cx="3663086" cy="2994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CF054-85D8-45AF-815D-93570E0BD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099" y="3616970"/>
            <a:ext cx="5228807" cy="26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3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motions | Power BI vs. Qlikview vs. Tableau – which data visualisation  tool should I choose (Part 1/2)">
            <a:extLst>
              <a:ext uri="{FF2B5EF4-FFF2-40B4-BE49-F238E27FC236}">
                <a16:creationId xmlns:a16="http://schemas.microsoft.com/office/drawing/2014/main" id="{56D7A874-B0C9-4ACF-B26A-C26EF68C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27" y="1312315"/>
            <a:ext cx="2727063" cy="165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59B66-F3D5-438E-B0D3-C2E1B0C4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qué </a:t>
            </a:r>
            <a:r>
              <a:rPr lang="es-MX" dirty="0" err="1"/>
              <a:t>Shiny</a:t>
            </a:r>
            <a:r>
              <a:rPr lang="es-MX" dirty="0"/>
              <a:t>?</a:t>
            </a:r>
            <a:endParaRPr lang="es-A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A57FD-0BC6-4A45-B7DA-A482D3D2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868" y="1690688"/>
            <a:ext cx="857370" cy="790685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D2C8F7-FC71-4AFF-B81F-542D9ADA1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268520"/>
              </p:ext>
            </p:extLst>
          </p:nvPr>
        </p:nvGraphicFramePr>
        <p:xfrm>
          <a:off x="504600" y="2978094"/>
          <a:ext cx="9268573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899">
                  <a:extLst>
                    <a:ext uri="{9D8B030D-6E8A-4147-A177-3AD203B41FA5}">
                      <a16:colId xmlns:a16="http://schemas.microsoft.com/office/drawing/2014/main" val="1202539872"/>
                    </a:ext>
                  </a:extLst>
                </a:gridCol>
                <a:gridCol w="3525962">
                  <a:extLst>
                    <a:ext uri="{9D8B030D-6E8A-4147-A177-3AD203B41FA5}">
                      <a16:colId xmlns:a16="http://schemas.microsoft.com/office/drawing/2014/main" val="4131314036"/>
                    </a:ext>
                  </a:extLst>
                </a:gridCol>
                <a:gridCol w="3875712">
                  <a:extLst>
                    <a:ext uri="{9D8B030D-6E8A-4147-A177-3AD203B41FA5}">
                      <a16:colId xmlns:a16="http://schemas.microsoft.com/office/drawing/2014/main" val="2143468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Shiny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Otras herramientas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7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Velocidad de procesamiento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s-A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5"/>
                      </a:endParaRPr>
                    </a:p>
                    <a:p>
                      <a:pPr algn="ctr"/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6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Comunidad (</a:t>
                      </a:r>
                      <a:r>
                        <a:rPr lang="es-MX" dirty="0" err="1"/>
                        <a:t>stackoverflow</a:t>
                      </a:r>
                      <a:r>
                        <a:rPr lang="es-MX" dirty="0"/>
                        <a:t>)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s-AR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hlinkClick r:id="rId5"/>
                      </a:endParaRPr>
                    </a:p>
                    <a:p>
                      <a:pPr algn="ctr"/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AR" dirty="0"/>
                    </a:p>
                    <a:p>
                      <a:pPr algn="ctr"/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176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Flexibilidad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01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Facilidad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5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Gratuito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417415"/>
                  </a:ext>
                </a:extLst>
              </a:tr>
            </a:tbl>
          </a:graphicData>
        </a:graphic>
      </p:graphicFrame>
      <p:pic>
        <p:nvPicPr>
          <p:cNvPr id="12" name="Picture 2" descr="Charla de como Correr Shiny Server en Windows con WSL – Cosas Geek">
            <a:extLst>
              <a:ext uri="{FF2B5EF4-FFF2-40B4-BE49-F238E27FC236}">
                <a16:creationId xmlns:a16="http://schemas.microsoft.com/office/drawing/2014/main" id="{EBD04FB7-6A1E-46CD-9655-351526C00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56" y="1367238"/>
            <a:ext cx="1579584" cy="15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37E47-28A4-4B3F-331F-61B8AC40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Descargar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repositorio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5903B3-4E4E-70E1-ADC6-B433106907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82588" y="1311818"/>
            <a:ext cx="8426823" cy="39756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s-AR" sz="16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https://github.com/IgnacioArga/Seminario-Neflix</a:t>
            </a:r>
            <a:endParaRPr kumimoji="0" lang="en-US" altLang="es-AR" sz="16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679C4-9938-DAE3-EDF4-6B5620E5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379" y="1709385"/>
            <a:ext cx="6982671" cy="48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5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BA487-085E-1C45-AD0E-15310984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1124988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/>
              <a:t>Veamos un ejemplo de una aplicación</a:t>
            </a:r>
          </a:p>
        </p:txBody>
      </p:sp>
      <p:pic>
        <p:nvPicPr>
          <p:cNvPr id="24" name="Picture 23" descr="Persona viendo un teléfono vacío">
            <a:extLst>
              <a:ext uri="{FF2B5EF4-FFF2-40B4-BE49-F238E27FC236}">
                <a16:creationId xmlns:a16="http://schemas.microsoft.com/office/drawing/2014/main" id="{978B6FD1-195A-51A2-434A-F51269A5F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0" r="2990" b="-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34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9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Charla de como Correr Shiny Server en Windows con WSL – Cosas Geek">
            <a:extLst>
              <a:ext uri="{FF2B5EF4-FFF2-40B4-BE49-F238E27FC236}">
                <a16:creationId xmlns:a16="http://schemas.microsoft.com/office/drawing/2014/main" id="{A01BB0F0-7C85-41C3-B08D-6D7DA057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220" y="3660806"/>
            <a:ext cx="1482893" cy="15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1DBE6-1C05-4FD4-AFAF-08FAF3FD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Funcionamiento </a:t>
            </a:r>
            <a:r>
              <a:rPr lang="es-MX" dirty="0" err="1"/>
              <a:t>Shiny</a:t>
            </a:r>
            <a:endParaRPr lang="es-AR" dirty="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46A26BAD-9CDD-4DAD-88F0-A2E2B1D13BC5}"/>
              </a:ext>
            </a:extLst>
          </p:cNvPr>
          <p:cNvSpPr/>
          <p:nvPr/>
        </p:nvSpPr>
        <p:spPr>
          <a:xfrm>
            <a:off x="643054" y="2011793"/>
            <a:ext cx="2187351" cy="2164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475" extrusionOk="0">
                <a:moveTo>
                  <a:pt x="3912" y="21475"/>
                </a:moveTo>
                <a:cubicBezTo>
                  <a:pt x="2975" y="21475"/>
                  <a:pt x="2038" y="21147"/>
                  <a:pt x="1345" y="20491"/>
                </a:cubicBezTo>
                <a:cubicBezTo>
                  <a:pt x="489" y="19754"/>
                  <a:pt x="0" y="18647"/>
                  <a:pt x="0" y="17499"/>
                </a:cubicBezTo>
                <a:lnTo>
                  <a:pt x="0" y="3974"/>
                </a:lnTo>
                <a:cubicBezTo>
                  <a:pt x="0" y="2826"/>
                  <a:pt x="489" y="1719"/>
                  <a:pt x="1345" y="982"/>
                </a:cubicBezTo>
                <a:cubicBezTo>
                  <a:pt x="2201" y="244"/>
                  <a:pt x="3342" y="-125"/>
                  <a:pt x="4483" y="39"/>
                </a:cubicBezTo>
                <a:cubicBezTo>
                  <a:pt x="8314" y="572"/>
                  <a:pt x="12226" y="1023"/>
                  <a:pt x="16098" y="1391"/>
                </a:cubicBezTo>
                <a:cubicBezTo>
                  <a:pt x="18136" y="1596"/>
                  <a:pt x="19685" y="3277"/>
                  <a:pt x="19685" y="5367"/>
                </a:cubicBezTo>
                <a:lnTo>
                  <a:pt x="19685" y="8728"/>
                </a:lnTo>
                <a:lnTo>
                  <a:pt x="21519" y="10572"/>
                </a:lnTo>
                <a:cubicBezTo>
                  <a:pt x="21600" y="10654"/>
                  <a:pt x="21600" y="10777"/>
                  <a:pt x="21519" y="10859"/>
                </a:cubicBezTo>
                <a:lnTo>
                  <a:pt x="19685" y="12704"/>
                </a:lnTo>
                <a:lnTo>
                  <a:pt x="19685" y="16065"/>
                </a:lnTo>
                <a:cubicBezTo>
                  <a:pt x="19685" y="18114"/>
                  <a:pt x="18136" y="19835"/>
                  <a:pt x="16098" y="20040"/>
                </a:cubicBezTo>
                <a:cubicBezTo>
                  <a:pt x="12226" y="20409"/>
                  <a:pt x="8314" y="20860"/>
                  <a:pt x="4483" y="21393"/>
                </a:cubicBezTo>
                <a:cubicBezTo>
                  <a:pt x="4279" y="21434"/>
                  <a:pt x="4075" y="21475"/>
                  <a:pt x="3912" y="21475"/>
                </a:cubicBezTo>
                <a:close/>
                <a:moveTo>
                  <a:pt x="3912" y="408"/>
                </a:moveTo>
                <a:cubicBezTo>
                  <a:pt x="3057" y="408"/>
                  <a:pt x="2242" y="695"/>
                  <a:pt x="1589" y="1269"/>
                </a:cubicBezTo>
                <a:cubicBezTo>
                  <a:pt x="815" y="1965"/>
                  <a:pt x="367" y="2908"/>
                  <a:pt x="367" y="3974"/>
                </a:cubicBezTo>
                <a:lnTo>
                  <a:pt x="367" y="17499"/>
                </a:lnTo>
                <a:cubicBezTo>
                  <a:pt x="367" y="18524"/>
                  <a:pt x="815" y="19508"/>
                  <a:pt x="1589" y="20204"/>
                </a:cubicBezTo>
                <a:cubicBezTo>
                  <a:pt x="2364" y="20860"/>
                  <a:pt x="3383" y="21188"/>
                  <a:pt x="4402" y="21024"/>
                </a:cubicBezTo>
                <a:cubicBezTo>
                  <a:pt x="8232" y="20491"/>
                  <a:pt x="12145" y="20040"/>
                  <a:pt x="16057" y="19672"/>
                </a:cubicBezTo>
                <a:cubicBezTo>
                  <a:pt x="17891" y="19508"/>
                  <a:pt x="19236" y="17991"/>
                  <a:pt x="19236" y="16106"/>
                </a:cubicBezTo>
                <a:lnTo>
                  <a:pt x="19236" y="12663"/>
                </a:lnTo>
                <a:cubicBezTo>
                  <a:pt x="19236" y="12622"/>
                  <a:pt x="19277" y="12540"/>
                  <a:pt x="19277" y="12499"/>
                </a:cubicBezTo>
                <a:lnTo>
                  <a:pt x="21030" y="10736"/>
                </a:lnTo>
                <a:lnTo>
                  <a:pt x="19277" y="8974"/>
                </a:lnTo>
                <a:cubicBezTo>
                  <a:pt x="19236" y="8933"/>
                  <a:pt x="19236" y="8892"/>
                  <a:pt x="19236" y="8810"/>
                </a:cubicBezTo>
                <a:lnTo>
                  <a:pt x="19236" y="5367"/>
                </a:lnTo>
                <a:cubicBezTo>
                  <a:pt x="19236" y="3523"/>
                  <a:pt x="17851" y="2006"/>
                  <a:pt x="16057" y="1801"/>
                </a:cubicBezTo>
                <a:cubicBezTo>
                  <a:pt x="12186" y="1432"/>
                  <a:pt x="8273" y="982"/>
                  <a:pt x="4402" y="449"/>
                </a:cubicBezTo>
                <a:cubicBezTo>
                  <a:pt x="4238" y="408"/>
                  <a:pt x="4075" y="408"/>
                  <a:pt x="3912" y="4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DEAC9EF6-9C12-4C62-AC0D-99A98302627E}"/>
              </a:ext>
            </a:extLst>
          </p:cNvPr>
          <p:cNvSpPr/>
          <p:nvPr/>
        </p:nvSpPr>
        <p:spPr>
          <a:xfrm>
            <a:off x="4815337" y="2218343"/>
            <a:ext cx="2187351" cy="1760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12" extrusionOk="0">
                <a:moveTo>
                  <a:pt x="15731" y="21512"/>
                </a:moveTo>
                <a:cubicBezTo>
                  <a:pt x="15650" y="21512"/>
                  <a:pt x="15568" y="21512"/>
                  <a:pt x="15487" y="21512"/>
                </a:cubicBezTo>
                <a:cubicBezTo>
                  <a:pt x="11615" y="21209"/>
                  <a:pt x="7743" y="21007"/>
                  <a:pt x="3872" y="20957"/>
                </a:cubicBezTo>
                <a:cubicBezTo>
                  <a:pt x="1752" y="20906"/>
                  <a:pt x="0" y="18736"/>
                  <a:pt x="0" y="16062"/>
                </a:cubicBezTo>
                <a:cubicBezTo>
                  <a:pt x="0" y="15910"/>
                  <a:pt x="81" y="15809"/>
                  <a:pt x="204" y="15809"/>
                </a:cubicBezTo>
                <a:cubicBezTo>
                  <a:pt x="326" y="15809"/>
                  <a:pt x="408" y="15910"/>
                  <a:pt x="408" y="16062"/>
                </a:cubicBezTo>
                <a:cubicBezTo>
                  <a:pt x="408" y="18434"/>
                  <a:pt x="1956" y="20402"/>
                  <a:pt x="3872" y="20452"/>
                </a:cubicBezTo>
                <a:cubicBezTo>
                  <a:pt x="7743" y="20503"/>
                  <a:pt x="11656" y="20705"/>
                  <a:pt x="15528" y="21007"/>
                </a:cubicBezTo>
                <a:cubicBezTo>
                  <a:pt x="16506" y="21058"/>
                  <a:pt x="17443" y="20654"/>
                  <a:pt x="18177" y="19847"/>
                </a:cubicBezTo>
                <a:cubicBezTo>
                  <a:pt x="18910" y="18989"/>
                  <a:pt x="19277" y="17878"/>
                  <a:pt x="19277" y="16667"/>
                </a:cubicBezTo>
                <a:lnTo>
                  <a:pt x="19277" y="13134"/>
                </a:lnTo>
                <a:cubicBezTo>
                  <a:pt x="19277" y="13084"/>
                  <a:pt x="19318" y="12983"/>
                  <a:pt x="19318" y="12933"/>
                </a:cubicBezTo>
                <a:lnTo>
                  <a:pt x="21070" y="10762"/>
                </a:lnTo>
                <a:lnTo>
                  <a:pt x="19318" y="8592"/>
                </a:lnTo>
                <a:cubicBezTo>
                  <a:pt x="19277" y="8542"/>
                  <a:pt x="19277" y="8491"/>
                  <a:pt x="19277" y="8390"/>
                </a:cubicBezTo>
                <a:lnTo>
                  <a:pt x="19277" y="4858"/>
                </a:lnTo>
                <a:cubicBezTo>
                  <a:pt x="19277" y="3647"/>
                  <a:pt x="18869" y="2486"/>
                  <a:pt x="18177" y="1678"/>
                </a:cubicBezTo>
                <a:cubicBezTo>
                  <a:pt x="17443" y="820"/>
                  <a:pt x="16506" y="417"/>
                  <a:pt x="15528" y="518"/>
                </a:cubicBezTo>
                <a:cubicBezTo>
                  <a:pt x="11656" y="820"/>
                  <a:pt x="7743" y="1022"/>
                  <a:pt x="3872" y="1073"/>
                </a:cubicBezTo>
                <a:cubicBezTo>
                  <a:pt x="1956" y="1123"/>
                  <a:pt x="408" y="3091"/>
                  <a:pt x="408" y="5463"/>
                </a:cubicBezTo>
                <a:cubicBezTo>
                  <a:pt x="408" y="5615"/>
                  <a:pt x="326" y="5716"/>
                  <a:pt x="204" y="5716"/>
                </a:cubicBezTo>
                <a:cubicBezTo>
                  <a:pt x="81" y="5716"/>
                  <a:pt x="0" y="5615"/>
                  <a:pt x="0" y="5463"/>
                </a:cubicBezTo>
                <a:cubicBezTo>
                  <a:pt x="0" y="2789"/>
                  <a:pt x="1752" y="618"/>
                  <a:pt x="3872" y="568"/>
                </a:cubicBezTo>
                <a:cubicBezTo>
                  <a:pt x="7743" y="518"/>
                  <a:pt x="11656" y="316"/>
                  <a:pt x="15487" y="13"/>
                </a:cubicBezTo>
                <a:cubicBezTo>
                  <a:pt x="16587" y="-88"/>
                  <a:pt x="17606" y="417"/>
                  <a:pt x="18421" y="1325"/>
                </a:cubicBezTo>
                <a:cubicBezTo>
                  <a:pt x="19236" y="2284"/>
                  <a:pt x="19685" y="3546"/>
                  <a:pt x="19685" y="4908"/>
                </a:cubicBezTo>
                <a:lnTo>
                  <a:pt x="19685" y="8340"/>
                </a:lnTo>
                <a:lnTo>
                  <a:pt x="21519" y="10611"/>
                </a:lnTo>
                <a:cubicBezTo>
                  <a:pt x="21600" y="10712"/>
                  <a:pt x="21600" y="10863"/>
                  <a:pt x="21519" y="10964"/>
                </a:cubicBezTo>
                <a:lnTo>
                  <a:pt x="19685" y="13235"/>
                </a:lnTo>
                <a:lnTo>
                  <a:pt x="19685" y="16667"/>
                </a:lnTo>
                <a:cubicBezTo>
                  <a:pt x="19685" y="18030"/>
                  <a:pt x="19236" y="19291"/>
                  <a:pt x="18421" y="20250"/>
                </a:cubicBezTo>
                <a:cubicBezTo>
                  <a:pt x="17688" y="21058"/>
                  <a:pt x="16750" y="21512"/>
                  <a:pt x="15731" y="2151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94DD0F-C299-4AF3-87D6-125F1BA33217}"/>
              </a:ext>
            </a:extLst>
          </p:cNvPr>
          <p:cNvGrpSpPr/>
          <p:nvPr/>
        </p:nvGrpSpPr>
        <p:grpSpPr>
          <a:xfrm>
            <a:off x="3187678" y="3009744"/>
            <a:ext cx="1284692" cy="805823"/>
            <a:chOff x="332936" y="2729256"/>
            <a:chExt cx="2975111" cy="967194"/>
          </a:xfrm>
        </p:grpSpPr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135091B1-E489-4E34-9946-D60F9D4DD3B1}"/>
                </a:ext>
              </a:extLst>
            </p:cNvPr>
            <p:cNvSpPr txBox="1"/>
            <p:nvPr/>
          </p:nvSpPr>
          <p:spPr>
            <a:xfrm>
              <a:off x="332936" y="2729256"/>
              <a:ext cx="2926081" cy="3601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b="1" noProof="1"/>
                <a:t>GLOBAL</a:t>
              </a: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497AEA30-44AC-4245-B4A0-521BF954A478}"/>
                </a:ext>
              </a:extLst>
            </p:cNvPr>
            <p:cNvSpPr txBox="1"/>
            <p:nvPr/>
          </p:nvSpPr>
          <p:spPr>
            <a:xfrm>
              <a:off x="332936" y="3086923"/>
              <a:ext cx="2975111" cy="60952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 este script se importa toda la información a utilizar en el dashboard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0921A2-7B0C-44B7-A973-58CC0FE28224}"/>
              </a:ext>
            </a:extLst>
          </p:cNvPr>
          <p:cNvGrpSpPr/>
          <p:nvPr/>
        </p:nvGrpSpPr>
        <p:grpSpPr>
          <a:xfrm>
            <a:off x="5204309" y="3009740"/>
            <a:ext cx="1395524" cy="805824"/>
            <a:chOff x="332936" y="2729255"/>
            <a:chExt cx="2975111" cy="967197"/>
          </a:xfrm>
        </p:grpSpPr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5529E755-CD1A-4742-B8C5-6561094CF812}"/>
                </a:ext>
              </a:extLst>
            </p:cNvPr>
            <p:cNvSpPr txBox="1"/>
            <p:nvPr/>
          </p:nvSpPr>
          <p:spPr>
            <a:xfrm>
              <a:off x="332936" y="2729255"/>
              <a:ext cx="2926082" cy="3601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b="1" noProof="1"/>
                <a:t>UI (user interface)</a:t>
              </a: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F19B01A4-3380-4CFD-8050-D362C0049A27}"/>
                </a:ext>
              </a:extLst>
            </p:cNvPr>
            <p:cNvSpPr txBox="1"/>
            <p:nvPr/>
          </p:nvSpPr>
          <p:spPr>
            <a:xfrm>
              <a:off x="332936" y="3086924"/>
              <a:ext cx="2975111" cy="60952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Aquí se programa la interface del dashboard (layout y diseño)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2163E9-58F4-443A-9431-9CD1DD386114}"/>
              </a:ext>
            </a:extLst>
          </p:cNvPr>
          <p:cNvGrpSpPr/>
          <p:nvPr/>
        </p:nvGrpSpPr>
        <p:grpSpPr>
          <a:xfrm>
            <a:off x="7283680" y="3009743"/>
            <a:ext cx="1284692" cy="944323"/>
            <a:chOff x="332936" y="2729256"/>
            <a:chExt cx="2975111" cy="1133430"/>
          </a:xfrm>
        </p:grpSpPr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630CDEFC-4678-4745-B982-9C94DF4A7C65}"/>
                </a:ext>
              </a:extLst>
            </p:cNvPr>
            <p:cNvSpPr txBox="1"/>
            <p:nvPr/>
          </p:nvSpPr>
          <p:spPr>
            <a:xfrm>
              <a:off x="332936" y="2729256"/>
              <a:ext cx="2926081" cy="36017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b="1" noProof="1"/>
                <a:t>SERVER</a:t>
              </a:r>
            </a:p>
          </p:txBody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AADBEB7F-BEFE-4184-8318-C90926C5DD59}"/>
                </a:ext>
              </a:extLst>
            </p:cNvPr>
            <p:cNvSpPr txBox="1"/>
            <p:nvPr/>
          </p:nvSpPr>
          <p:spPr>
            <a:xfrm>
              <a:off x="332936" y="3086923"/>
              <a:ext cx="2975111" cy="7757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 este script se programa la lógica de los gráficos / información que se muestra en el dashboard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F90D4B-BF1D-488C-B78A-D493680CFDB9}"/>
              </a:ext>
            </a:extLst>
          </p:cNvPr>
          <p:cNvGrpSpPr/>
          <p:nvPr/>
        </p:nvGrpSpPr>
        <p:grpSpPr>
          <a:xfrm>
            <a:off x="991790" y="3009740"/>
            <a:ext cx="1442496" cy="805824"/>
            <a:chOff x="332936" y="2729255"/>
            <a:chExt cx="2975111" cy="967197"/>
          </a:xfrm>
        </p:grpSpPr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26E3849-37DA-4701-AC1D-1BA434F97B11}"/>
                </a:ext>
              </a:extLst>
            </p:cNvPr>
            <p:cNvSpPr txBox="1"/>
            <p:nvPr/>
          </p:nvSpPr>
          <p:spPr>
            <a:xfrm>
              <a:off x="332936" y="2729255"/>
              <a:ext cx="2926082" cy="3601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b="1" noProof="1"/>
                <a:t>Pre procesamiento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4976A19-2DD8-40CF-8523-FCB7E98AD0BB}"/>
                </a:ext>
              </a:extLst>
            </p:cNvPr>
            <p:cNvSpPr txBox="1"/>
            <p:nvPr/>
          </p:nvSpPr>
          <p:spPr>
            <a:xfrm>
              <a:off x="332936" y="3086924"/>
              <a:ext cx="2975111" cy="60952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 la app debe entrar la información con el mayor nivel de agregación posible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05232C-799A-4888-A4C6-1FDF6EF2C81A}"/>
              </a:ext>
            </a:extLst>
          </p:cNvPr>
          <p:cNvSpPr/>
          <p:nvPr/>
        </p:nvSpPr>
        <p:spPr>
          <a:xfrm flipH="1">
            <a:off x="2749850" y="2218371"/>
            <a:ext cx="2187325" cy="1769074"/>
          </a:xfrm>
          <a:custGeom>
            <a:avLst/>
            <a:gdLst>
              <a:gd name="connsiteX0" fmla="*/ 2114626 w 2625346"/>
              <a:gd name="connsiteY0" fmla="*/ 1251 h 2123339"/>
              <a:gd name="connsiteX1" fmla="*/ 701570 w 2625346"/>
              <a:gd name="connsiteY1" fmla="*/ 55791 h 2123339"/>
              <a:gd name="connsiteX2" fmla="*/ 230511 w 2625346"/>
              <a:gd name="connsiteY2" fmla="*/ 536729 h 2123339"/>
              <a:gd name="connsiteX3" fmla="*/ 230511 w 2625346"/>
              <a:gd name="connsiteY3" fmla="*/ 819342 h 2123339"/>
              <a:gd name="connsiteX4" fmla="*/ 7390 w 2625346"/>
              <a:gd name="connsiteY4" fmla="*/ 1042458 h 2123339"/>
              <a:gd name="connsiteX5" fmla="*/ 7390 w 2625346"/>
              <a:gd name="connsiteY5" fmla="*/ 1077164 h 2123339"/>
              <a:gd name="connsiteX6" fmla="*/ 230511 w 2625346"/>
              <a:gd name="connsiteY6" fmla="*/ 1300280 h 2123339"/>
              <a:gd name="connsiteX7" fmla="*/ 230511 w 2625346"/>
              <a:gd name="connsiteY7" fmla="*/ 1582845 h 2123339"/>
              <a:gd name="connsiteX8" fmla="*/ 230511 w 2625346"/>
              <a:gd name="connsiteY8" fmla="*/ 1582893 h 2123339"/>
              <a:gd name="connsiteX9" fmla="*/ 230511 w 2625346"/>
              <a:gd name="connsiteY9" fmla="*/ 1582894 h 2123339"/>
              <a:gd name="connsiteX10" fmla="*/ 230512 w 2625346"/>
              <a:gd name="connsiteY10" fmla="*/ 1582897 h 2123339"/>
              <a:gd name="connsiteX11" fmla="*/ 235995 w 2625346"/>
              <a:gd name="connsiteY11" fmla="*/ 1655362 h 2123339"/>
              <a:gd name="connsiteX12" fmla="*/ 239234 w 2625346"/>
              <a:gd name="connsiteY12" fmla="*/ 1669436 h 2123339"/>
              <a:gd name="connsiteX13" fmla="*/ 240179 w 2625346"/>
              <a:gd name="connsiteY13" fmla="*/ 1678803 h 2123339"/>
              <a:gd name="connsiteX14" fmla="*/ 244898 w 2625346"/>
              <a:gd name="connsiteY14" fmla="*/ 1694042 h 2123339"/>
              <a:gd name="connsiteX15" fmla="*/ 251892 w 2625346"/>
              <a:gd name="connsiteY15" fmla="*/ 1724432 h 2123339"/>
              <a:gd name="connsiteX16" fmla="*/ 263328 w 2625346"/>
              <a:gd name="connsiteY16" fmla="*/ 1753563 h 2123339"/>
              <a:gd name="connsiteX17" fmla="*/ 267862 w 2625346"/>
              <a:gd name="connsiteY17" fmla="*/ 1768204 h 2123339"/>
              <a:gd name="connsiteX18" fmla="*/ 272321 w 2625346"/>
              <a:gd name="connsiteY18" fmla="*/ 1776468 h 2123339"/>
              <a:gd name="connsiteX19" fmla="*/ 277366 w 2625346"/>
              <a:gd name="connsiteY19" fmla="*/ 1789319 h 2123339"/>
              <a:gd name="connsiteX20" fmla="*/ 311575 w 2625346"/>
              <a:gd name="connsiteY20" fmla="*/ 1849220 h 2123339"/>
              <a:gd name="connsiteX21" fmla="*/ 311584 w 2625346"/>
              <a:gd name="connsiteY21" fmla="*/ 1849239 h 2123339"/>
              <a:gd name="connsiteX22" fmla="*/ 701570 w 2625346"/>
              <a:gd name="connsiteY22" fmla="*/ 2063832 h 2123339"/>
              <a:gd name="connsiteX23" fmla="*/ 2114626 w 2625346"/>
              <a:gd name="connsiteY23" fmla="*/ 2118372 h 2123339"/>
              <a:gd name="connsiteX24" fmla="*/ 2142406 w 2625346"/>
              <a:gd name="connsiteY24" fmla="*/ 2123339 h 2123339"/>
              <a:gd name="connsiteX25" fmla="*/ 2469666 w 2625346"/>
              <a:gd name="connsiteY25" fmla="*/ 1999353 h 2123339"/>
              <a:gd name="connsiteX26" fmla="*/ 2623441 w 2625346"/>
              <a:gd name="connsiteY26" fmla="*/ 1647337 h 2123339"/>
              <a:gd name="connsiteX27" fmla="*/ 2623441 w 2625346"/>
              <a:gd name="connsiteY27" fmla="*/ 1647272 h 2123339"/>
              <a:gd name="connsiteX28" fmla="*/ 2618548 w 2625346"/>
              <a:gd name="connsiteY28" fmla="*/ 1634335 h 2123339"/>
              <a:gd name="connsiteX29" fmla="*/ 2600528 w 2625346"/>
              <a:gd name="connsiteY29" fmla="*/ 1627517 h 2123339"/>
              <a:gd name="connsiteX30" fmla="*/ 2575709 w 2625346"/>
              <a:gd name="connsiteY30" fmla="*/ 1652308 h 2123339"/>
              <a:gd name="connsiteX31" fmla="*/ 2441886 w 2625346"/>
              <a:gd name="connsiteY31" fmla="*/ 1964670 h 2123339"/>
              <a:gd name="connsiteX32" fmla="*/ 2119614 w 2625346"/>
              <a:gd name="connsiteY32" fmla="*/ 2078707 h 2123339"/>
              <a:gd name="connsiteX33" fmla="*/ 701570 w 2625346"/>
              <a:gd name="connsiteY33" fmla="*/ 2024167 h 2123339"/>
              <a:gd name="connsiteX34" fmla="*/ 376306 w 2625346"/>
              <a:gd name="connsiteY34" fmla="*/ 1863433 h 2123339"/>
              <a:gd name="connsiteX35" fmla="*/ 313237 w 2625346"/>
              <a:gd name="connsiteY35" fmla="*/ 1757832 h 2123339"/>
              <a:gd name="connsiteX36" fmla="*/ 313232 w 2625346"/>
              <a:gd name="connsiteY36" fmla="*/ 1757822 h 2123339"/>
              <a:gd name="connsiteX37" fmla="*/ 280147 w 2625346"/>
              <a:gd name="connsiteY37" fmla="*/ 1592810 h 2123339"/>
              <a:gd name="connsiteX38" fmla="*/ 280147 w 2625346"/>
              <a:gd name="connsiteY38" fmla="*/ 1300280 h 2123339"/>
              <a:gd name="connsiteX39" fmla="*/ 275159 w 2625346"/>
              <a:gd name="connsiteY39" fmla="*/ 1280448 h 2123339"/>
              <a:gd name="connsiteX40" fmla="*/ 62014 w 2625346"/>
              <a:gd name="connsiteY40" fmla="*/ 1067248 h 2123339"/>
              <a:gd name="connsiteX41" fmla="*/ 275159 w 2625346"/>
              <a:gd name="connsiteY41" fmla="*/ 854049 h 2123339"/>
              <a:gd name="connsiteX42" fmla="*/ 280147 w 2625346"/>
              <a:gd name="connsiteY42" fmla="*/ 834216 h 2123339"/>
              <a:gd name="connsiteX43" fmla="*/ 280147 w 2625346"/>
              <a:gd name="connsiteY43" fmla="*/ 541687 h 2123339"/>
              <a:gd name="connsiteX44" fmla="*/ 701570 w 2625346"/>
              <a:gd name="connsiteY44" fmla="*/ 110330 h 2123339"/>
              <a:gd name="connsiteX45" fmla="*/ 2119614 w 2625346"/>
              <a:gd name="connsiteY45" fmla="*/ 55791 h 2123339"/>
              <a:gd name="connsiteX46" fmla="*/ 2441886 w 2625346"/>
              <a:gd name="connsiteY46" fmla="*/ 169828 h 2123339"/>
              <a:gd name="connsiteX47" fmla="*/ 2575709 w 2625346"/>
              <a:gd name="connsiteY47" fmla="*/ 482189 h 2123339"/>
              <a:gd name="connsiteX48" fmla="*/ 2600528 w 2625346"/>
              <a:gd name="connsiteY48" fmla="*/ 506980 h 2123339"/>
              <a:gd name="connsiteX49" fmla="*/ 2625346 w 2625346"/>
              <a:gd name="connsiteY49" fmla="*/ 482189 h 2123339"/>
              <a:gd name="connsiteX50" fmla="*/ 2471692 w 2625346"/>
              <a:gd name="connsiteY50" fmla="*/ 130162 h 2123339"/>
              <a:gd name="connsiteX51" fmla="*/ 2114626 w 2625346"/>
              <a:gd name="connsiteY51" fmla="*/ 1251 h 212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25346" h="2123339">
                <a:moveTo>
                  <a:pt x="2114626" y="1251"/>
                </a:moveTo>
                <a:cubicBezTo>
                  <a:pt x="1643688" y="31000"/>
                  <a:pt x="1172629" y="50832"/>
                  <a:pt x="701570" y="55791"/>
                </a:cubicBezTo>
                <a:cubicBezTo>
                  <a:pt x="443777" y="60749"/>
                  <a:pt x="230511" y="273948"/>
                  <a:pt x="230511" y="536729"/>
                </a:cubicBezTo>
                <a:lnTo>
                  <a:pt x="230511" y="819342"/>
                </a:lnTo>
                <a:lnTo>
                  <a:pt x="7390" y="1042458"/>
                </a:lnTo>
                <a:cubicBezTo>
                  <a:pt x="-2464" y="1052374"/>
                  <a:pt x="-2464" y="1067248"/>
                  <a:pt x="7390" y="1077164"/>
                </a:cubicBezTo>
                <a:lnTo>
                  <a:pt x="230511" y="1300280"/>
                </a:lnTo>
                <a:lnTo>
                  <a:pt x="230511" y="1582845"/>
                </a:lnTo>
                <a:lnTo>
                  <a:pt x="230511" y="1582893"/>
                </a:lnTo>
                <a:lnTo>
                  <a:pt x="230511" y="1582894"/>
                </a:lnTo>
                <a:lnTo>
                  <a:pt x="230512" y="1582897"/>
                </a:lnTo>
                <a:lnTo>
                  <a:pt x="235995" y="1655362"/>
                </a:lnTo>
                <a:lnTo>
                  <a:pt x="239234" y="1669436"/>
                </a:lnTo>
                <a:lnTo>
                  <a:pt x="240179" y="1678803"/>
                </a:lnTo>
                <a:lnTo>
                  <a:pt x="244898" y="1694042"/>
                </a:lnTo>
                <a:lnTo>
                  <a:pt x="251892" y="1724432"/>
                </a:lnTo>
                <a:lnTo>
                  <a:pt x="263328" y="1753563"/>
                </a:lnTo>
                <a:lnTo>
                  <a:pt x="267862" y="1768204"/>
                </a:lnTo>
                <a:lnTo>
                  <a:pt x="272321" y="1776468"/>
                </a:lnTo>
                <a:lnTo>
                  <a:pt x="277366" y="1789319"/>
                </a:lnTo>
                <a:lnTo>
                  <a:pt x="311575" y="1849220"/>
                </a:lnTo>
                <a:lnTo>
                  <a:pt x="311584" y="1849239"/>
                </a:lnTo>
                <a:cubicBezTo>
                  <a:pt x="396722" y="1976290"/>
                  <a:pt x="540450" y="2060733"/>
                  <a:pt x="701570" y="2063832"/>
                </a:cubicBezTo>
                <a:cubicBezTo>
                  <a:pt x="1172629" y="2068791"/>
                  <a:pt x="1648555" y="2088623"/>
                  <a:pt x="2114626" y="2118372"/>
                </a:cubicBezTo>
                <a:lnTo>
                  <a:pt x="2142406" y="2123339"/>
                </a:lnTo>
                <a:cubicBezTo>
                  <a:pt x="2266375" y="2123339"/>
                  <a:pt x="2380490" y="2078735"/>
                  <a:pt x="2469666" y="1999353"/>
                </a:cubicBezTo>
                <a:cubicBezTo>
                  <a:pt x="2568817" y="1905135"/>
                  <a:pt x="2623441" y="1781246"/>
                  <a:pt x="2623441" y="1647337"/>
                </a:cubicBezTo>
                <a:lnTo>
                  <a:pt x="2623441" y="1647272"/>
                </a:lnTo>
                <a:lnTo>
                  <a:pt x="2618548" y="1634335"/>
                </a:lnTo>
                <a:cubicBezTo>
                  <a:pt x="2614215" y="1629996"/>
                  <a:pt x="2608010" y="1627517"/>
                  <a:pt x="2600528" y="1627517"/>
                </a:cubicBezTo>
                <a:cubicBezTo>
                  <a:pt x="2585685" y="1627517"/>
                  <a:pt x="2575709" y="1637434"/>
                  <a:pt x="2575709" y="1652308"/>
                </a:cubicBezTo>
                <a:cubicBezTo>
                  <a:pt x="2575709" y="1771303"/>
                  <a:pt x="2526195" y="1885340"/>
                  <a:pt x="2441886" y="1964670"/>
                </a:cubicBezTo>
                <a:cubicBezTo>
                  <a:pt x="2352589" y="2048958"/>
                  <a:pt x="2238595" y="2088623"/>
                  <a:pt x="2119614" y="2078707"/>
                </a:cubicBezTo>
                <a:cubicBezTo>
                  <a:pt x="1648555" y="2048958"/>
                  <a:pt x="1172629" y="2029126"/>
                  <a:pt x="701570" y="2024167"/>
                </a:cubicBezTo>
                <a:cubicBezTo>
                  <a:pt x="570522" y="2021379"/>
                  <a:pt x="453562" y="1958976"/>
                  <a:pt x="376306" y="1863433"/>
                </a:cubicBezTo>
                <a:lnTo>
                  <a:pt x="313237" y="1757832"/>
                </a:lnTo>
                <a:lnTo>
                  <a:pt x="313232" y="1757822"/>
                </a:lnTo>
                <a:cubicBezTo>
                  <a:pt x="291925" y="1706846"/>
                  <a:pt x="280147" y="1651068"/>
                  <a:pt x="280147" y="1592810"/>
                </a:cubicBezTo>
                <a:lnTo>
                  <a:pt x="280147" y="1300280"/>
                </a:lnTo>
                <a:cubicBezTo>
                  <a:pt x="280147" y="1295322"/>
                  <a:pt x="275159" y="1285406"/>
                  <a:pt x="275159" y="1280448"/>
                </a:cubicBezTo>
                <a:lnTo>
                  <a:pt x="62014" y="1067248"/>
                </a:lnTo>
                <a:lnTo>
                  <a:pt x="275159" y="854049"/>
                </a:lnTo>
                <a:cubicBezTo>
                  <a:pt x="280147" y="849091"/>
                  <a:pt x="280147" y="844133"/>
                  <a:pt x="280147" y="834216"/>
                </a:cubicBezTo>
                <a:lnTo>
                  <a:pt x="280147" y="541687"/>
                </a:lnTo>
                <a:cubicBezTo>
                  <a:pt x="280147" y="308655"/>
                  <a:pt x="468595" y="115288"/>
                  <a:pt x="701570" y="110330"/>
                </a:cubicBezTo>
                <a:cubicBezTo>
                  <a:pt x="1172629" y="105372"/>
                  <a:pt x="1648555" y="85539"/>
                  <a:pt x="2119614" y="55791"/>
                </a:cubicBezTo>
                <a:cubicBezTo>
                  <a:pt x="2238595" y="45874"/>
                  <a:pt x="2352589" y="90497"/>
                  <a:pt x="2441886" y="169828"/>
                </a:cubicBezTo>
                <a:cubicBezTo>
                  <a:pt x="2531183" y="254116"/>
                  <a:pt x="2575709" y="363194"/>
                  <a:pt x="2575709" y="482189"/>
                </a:cubicBezTo>
                <a:cubicBezTo>
                  <a:pt x="2575709" y="497064"/>
                  <a:pt x="2585685" y="506980"/>
                  <a:pt x="2600528" y="506980"/>
                </a:cubicBezTo>
                <a:cubicBezTo>
                  <a:pt x="2615492" y="506980"/>
                  <a:pt x="2625346" y="497064"/>
                  <a:pt x="2625346" y="482189"/>
                </a:cubicBezTo>
                <a:cubicBezTo>
                  <a:pt x="2625346" y="348320"/>
                  <a:pt x="2570843" y="224367"/>
                  <a:pt x="2471692" y="130162"/>
                </a:cubicBezTo>
                <a:cubicBezTo>
                  <a:pt x="2372419" y="40916"/>
                  <a:pt x="2248571" y="-8665"/>
                  <a:pt x="2114626" y="12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grpSp>
        <p:nvGrpSpPr>
          <p:cNvPr id="29" name="Google Shape;539;p38">
            <a:extLst>
              <a:ext uri="{FF2B5EF4-FFF2-40B4-BE49-F238E27FC236}">
                <a16:creationId xmlns:a16="http://schemas.microsoft.com/office/drawing/2014/main" id="{D0FCB4E8-7C92-4C77-B3D6-7C3E2BCBB6D5}"/>
              </a:ext>
            </a:extLst>
          </p:cNvPr>
          <p:cNvGrpSpPr/>
          <p:nvPr/>
        </p:nvGrpSpPr>
        <p:grpSpPr>
          <a:xfrm>
            <a:off x="1330465" y="2267989"/>
            <a:ext cx="665993" cy="630804"/>
            <a:chOff x="2583325" y="2972875"/>
            <a:chExt cx="462850" cy="445750"/>
          </a:xfrm>
          <a:solidFill>
            <a:schemeClr val="tx2">
              <a:lumMod val="75000"/>
            </a:schemeClr>
          </a:solidFill>
        </p:grpSpPr>
        <p:sp>
          <p:nvSpPr>
            <p:cNvPr id="30" name="Google Shape;540;p38">
              <a:extLst>
                <a:ext uri="{FF2B5EF4-FFF2-40B4-BE49-F238E27FC236}">
                  <a16:creationId xmlns:a16="http://schemas.microsoft.com/office/drawing/2014/main" id="{A1304921-3DF5-4114-B21A-8CF2D384F69D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  <p:sp>
          <p:nvSpPr>
            <p:cNvPr id="31" name="Google Shape;541;p38">
              <a:extLst>
                <a:ext uri="{FF2B5EF4-FFF2-40B4-BE49-F238E27FC236}">
                  <a16:creationId xmlns:a16="http://schemas.microsoft.com/office/drawing/2014/main" id="{85A522D3-7D8E-4512-8099-5D4A43505ADB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</p:grpSp>
      <p:pic>
        <p:nvPicPr>
          <p:cNvPr id="32" name="Graphic 21" descr="Database">
            <a:extLst>
              <a:ext uri="{FF2B5EF4-FFF2-40B4-BE49-F238E27FC236}">
                <a16:creationId xmlns:a16="http://schemas.microsoft.com/office/drawing/2014/main" id="{6B867913-DC11-41EF-A304-572C5A794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7340" y="2352985"/>
            <a:ext cx="657745" cy="657745"/>
          </a:xfrm>
          <a:prstGeom prst="rect">
            <a:avLst/>
          </a:prstGeom>
        </p:spPr>
      </p:pic>
      <p:grpSp>
        <p:nvGrpSpPr>
          <p:cNvPr id="33" name="Google Shape;402;p38">
            <a:extLst>
              <a:ext uri="{FF2B5EF4-FFF2-40B4-BE49-F238E27FC236}">
                <a16:creationId xmlns:a16="http://schemas.microsoft.com/office/drawing/2014/main" id="{5AEFC4FC-EEE4-4AEA-BF22-1854C4736EDB}"/>
              </a:ext>
            </a:extLst>
          </p:cNvPr>
          <p:cNvGrpSpPr/>
          <p:nvPr/>
        </p:nvGrpSpPr>
        <p:grpSpPr>
          <a:xfrm>
            <a:off x="5532813" y="2362312"/>
            <a:ext cx="584142" cy="494191"/>
            <a:chOff x="1928175" y="312600"/>
            <a:chExt cx="425000" cy="373700"/>
          </a:xfrm>
          <a:solidFill>
            <a:schemeClr val="bg2">
              <a:lumMod val="50000"/>
            </a:schemeClr>
          </a:solidFill>
        </p:grpSpPr>
        <p:sp>
          <p:nvSpPr>
            <p:cNvPr id="34" name="Google Shape;403;p38">
              <a:extLst>
                <a:ext uri="{FF2B5EF4-FFF2-40B4-BE49-F238E27FC236}">
                  <a16:creationId xmlns:a16="http://schemas.microsoft.com/office/drawing/2014/main" id="{32D5A2F4-1C7D-4A35-9E62-F26DB776B2CB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  <p:sp>
          <p:nvSpPr>
            <p:cNvPr id="35" name="Google Shape;404;p38">
              <a:extLst>
                <a:ext uri="{FF2B5EF4-FFF2-40B4-BE49-F238E27FC236}">
                  <a16:creationId xmlns:a16="http://schemas.microsoft.com/office/drawing/2014/main" id="{AD536E95-3062-49C4-84B0-2BD05C2C617B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</p:grpSp>
      <p:pic>
        <p:nvPicPr>
          <p:cNvPr id="36" name="Graphic 18" descr="Bar graph with upward trend">
            <a:extLst>
              <a:ext uri="{FF2B5EF4-FFF2-40B4-BE49-F238E27FC236}">
                <a16:creationId xmlns:a16="http://schemas.microsoft.com/office/drawing/2014/main" id="{ED96B242-3DED-48F1-A0BA-14BCDFABC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9581" y="2241048"/>
            <a:ext cx="657745" cy="657745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1EC1945-2778-4704-8A89-050B5367EDD9}"/>
              </a:ext>
            </a:extLst>
          </p:cNvPr>
          <p:cNvSpPr/>
          <p:nvPr/>
        </p:nvSpPr>
        <p:spPr>
          <a:xfrm>
            <a:off x="2683870" y="1511502"/>
            <a:ext cx="6337038" cy="3332284"/>
          </a:xfrm>
          <a:prstGeom prst="round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C46ACD-57E3-4267-B237-1FBCA2B44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1" y="4949090"/>
            <a:ext cx="5455802" cy="187500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33E7ED0-00D6-2DE3-F50A-CBF2BBE6FF91}"/>
              </a:ext>
            </a:extLst>
          </p:cNvPr>
          <p:cNvGrpSpPr/>
          <p:nvPr/>
        </p:nvGrpSpPr>
        <p:grpSpPr>
          <a:xfrm>
            <a:off x="9422294" y="3065173"/>
            <a:ext cx="1442496" cy="805824"/>
            <a:chOff x="332936" y="2729255"/>
            <a:chExt cx="2975111" cy="967198"/>
          </a:xfrm>
        </p:grpSpPr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367842AB-02F4-EBFA-4102-285C099C5B2E}"/>
                </a:ext>
              </a:extLst>
            </p:cNvPr>
            <p:cNvSpPr txBox="1"/>
            <p:nvPr/>
          </p:nvSpPr>
          <p:spPr>
            <a:xfrm>
              <a:off x="332936" y="2729255"/>
              <a:ext cx="2926082" cy="36017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b="1" noProof="1"/>
                <a:t>Compartir</a:t>
              </a:r>
            </a:p>
          </p:txBody>
        </p:sp>
        <p:sp>
          <p:nvSpPr>
            <p:cNvPr id="44" name="TextBox 17">
              <a:extLst>
                <a:ext uri="{FF2B5EF4-FFF2-40B4-BE49-F238E27FC236}">
                  <a16:creationId xmlns:a16="http://schemas.microsoft.com/office/drawing/2014/main" id="{8B564CCD-701F-F006-D6B6-EE7617C62036}"/>
                </a:ext>
              </a:extLst>
            </p:cNvPr>
            <p:cNvSpPr txBox="1"/>
            <p:nvPr/>
          </p:nvSpPr>
          <p:spPr>
            <a:xfrm>
              <a:off x="332936" y="3086924"/>
              <a:ext cx="2975111" cy="60952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Una vez desarrollada la app se debe poner a disposición de los usuarios</a:t>
              </a:r>
            </a:p>
          </p:txBody>
        </p:sp>
      </p:grpSp>
      <p:sp>
        <p:nvSpPr>
          <p:cNvPr id="48" name="Shape">
            <a:extLst>
              <a:ext uri="{FF2B5EF4-FFF2-40B4-BE49-F238E27FC236}">
                <a16:creationId xmlns:a16="http://schemas.microsoft.com/office/drawing/2014/main" id="{80DC520A-43E0-3698-2B79-C02A83BFEB2C}"/>
              </a:ext>
            </a:extLst>
          </p:cNvPr>
          <p:cNvSpPr/>
          <p:nvPr/>
        </p:nvSpPr>
        <p:spPr>
          <a:xfrm>
            <a:off x="9146337" y="2025111"/>
            <a:ext cx="1994410" cy="2155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7" extrusionOk="0">
                <a:moveTo>
                  <a:pt x="17262" y="21477"/>
                </a:moveTo>
                <a:cubicBezTo>
                  <a:pt x="17083" y="21477"/>
                  <a:pt x="16860" y="21477"/>
                  <a:pt x="16681" y="21436"/>
                </a:cubicBezTo>
                <a:cubicBezTo>
                  <a:pt x="12477" y="20903"/>
                  <a:pt x="8184" y="20452"/>
                  <a:pt x="3935" y="20083"/>
                </a:cubicBezTo>
                <a:cubicBezTo>
                  <a:pt x="1699" y="19879"/>
                  <a:pt x="0" y="18198"/>
                  <a:pt x="0" y="16108"/>
                </a:cubicBezTo>
                <a:cubicBezTo>
                  <a:pt x="0" y="15985"/>
                  <a:pt x="89" y="15903"/>
                  <a:pt x="224" y="15903"/>
                </a:cubicBezTo>
                <a:cubicBezTo>
                  <a:pt x="358" y="15903"/>
                  <a:pt x="447" y="15985"/>
                  <a:pt x="447" y="16108"/>
                </a:cubicBezTo>
                <a:cubicBezTo>
                  <a:pt x="447" y="17952"/>
                  <a:pt x="1968" y="19469"/>
                  <a:pt x="3935" y="19674"/>
                </a:cubicBezTo>
                <a:cubicBezTo>
                  <a:pt x="8184" y="20042"/>
                  <a:pt x="12477" y="20493"/>
                  <a:pt x="16726" y="21026"/>
                </a:cubicBezTo>
                <a:cubicBezTo>
                  <a:pt x="17844" y="21149"/>
                  <a:pt x="18962" y="20862"/>
                  <a:pt x="19811" y="20206"/>
                </a:cubicBezTo>
                <a:cubicBezTo>
                  <a:pt x="20661" y="19510"/>
                  <a:pt x="21153" y="18567"/>
                  <a:pt x="21153" y="17501"/>
                </a:cubicBezTo>
                <a:lnTo>
                  <a:pt x="21153" y="3976"/>
                </a:lnTo>
                <a:cubicBezTo>
                  <a:pt x="21153" y="2951"/>
                  <a:pt x="20661" y="1967"/>
                  <a:pt x="19811" y="1271"/>
                </a:cubicBezTo>
                <a:cubicBezTo>
                  <a:pt x="18962" y="615"/>
                  <a:pt x="17844" y="287"/>
                  <a:pt x="16726" y="451"/>
                </a:cubicBezTo>
                <a:cubicBezTo>
                  <a:pt x="12522" y="984"/>
                  <a:pt x="8184" y="1435"/>
                  <a:pt x="3935" y="1803"/>
                </a:cubicBezTo>
                <a:cubicBezTo>
                  <a:pt x="1923" y="1967"/>
                  <a:pt x="447" y="3484"/>
                  <a:pt x="447" y="5369"/>
                </a:cubicBezTo>
                <a:cubicBezTo>
                  <a:pt x="447" y="5492"/>
                  <a:pt x="358" y="5574"/>
                  <a:pt x="224" y="5574"/>
                </a:cubicBezTo>
                <a:cubicBezTo>
                  <a:pt x="89" y="5574"/>
                  <a:pt x="0" y="5492"/>
                  <a:pt x="0" y="5369"/>
                </a:cubicBezTo>
                <a:cubicBezTo>
                  <a:pt x="0" y="3320"/>
                  <a:pt x="1699" y="1598"/>
                  <a:pt x="3935" y="1394"/>
                </a:cubicBezTo>
                <a:cubicBezTo>
                  <a:pt x="8184" y="1025"/>
                  <a:pt x="12477" y="574"/>
                  <a:pt x="16681" y="41"/>
                </a:cubicBezTo>
                <a:cubicBezTo>
                  <a:pt x="17933" y="-123"/>
                  <a:pt x="19185" y="205"/>
                  <a:pt x="20124" y="984"/>
                </a:cubicBezTo>
                <a:cubicBezTo>
                  <a:pt x="21063" y="1721"/>
                  <a:pt x="21600" y="2828"/>
                  <a:pt x="21600" y="3976"/>
                </a:cubicBezTo>
                <a:lnTo>
                  <a:pt x="21600" y="17501"/>
                </a:lnTo>
                <a:cubicBezTo>
                  <a:pt x="21600" y="18649"/>
                  <a:pt x="21063" y="19756"/>
                  <a:pt x="20124" y="20493"/>
                </a:cubicBezTo>
                <a:cubicBezTo>
                  <a:pt x="19319" y="21108"/>
                  <a:pt x="18335" y="21477"/>
                  <a:pt x="17262" y="2147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04D5D7DE-C1B1-99AD-528E-EF51AAA714A7}"/>
              </a:ext>
            </a:extLst>
          </p:cNvPr>
          <p:cNvSpPr/>
          <p:nvPr/>
        </p:nvSpPr>
        <p:spPr>
          <a:xfrm>
            <a:off x="6910079" y="2144833"/>
            <a:ext cx="2187351" cy="1916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12" extrusionOk="0">
                <a:moveTo>
                  <a:pt x="15731" y="21512"/>
                </a:moveTo>
                <a:cubicBezTo>
                  <a:pt x="15650" y="21512"/>
                  <a:pt x="15568" y="21512"/>
                  <a:pt x="15487" y="21512"/>
                </a:cubicBezTo>
                <a:cubicBezTo>
                  <a:pt x="11615" y="21209"/>
                  <a:pt x="7743" y="21007"/>
                  <a:pt x="3872" y="20957"/>
                </a:cubicBezTo>
                <a:cubicBezTo>
                  <a:pt x="1752" y="20906"/>
                  <a:pt x="0" y="18736"/>
                  <a:pt x="0" y="16062"/>
                </a:cubicBezTo>
                <a:cubicBezTo>
                  <a:pt x="0" y="15910"/>
                  <a:pt x="81" y="15809"/>
                  <a:pt x="204" y="15809"/>
                </a:cubicBezTo>
                <a:cubicBezTo>
                  <a:pt x="326" y="15809"/>
                  <a:pt x="408" y="15910"/>
                  <a:pt x="408" y="16062"/>
                </a:cubicBezTo>
                <a:cubicBezTo>
                  <a:pt x="408" y="18434"/>
                  <a:pt x="1956" y="20402"/>
                  <a:pt x="3872" y="20452"/>
                </a:cubicBezTo>
                <a:cubicBezTo>
                  <a:pt x="7743" y="20503"/>
                  <a:pt x="11656" y="20705"/>
                  <a:pt x="15528" y="21007"/>
                </a:cubicBezTo>
                <a:cubicBezTo>
                  <a:pt x="16506" y="21058"/>
                  <a:pt x="17443" y="20654"/>
                  <a:pt x="18177" y="19847"/>
                </a:cubicBezTo>
                <a:cubicBezTo>
                  <a:pt x="18910" y="18989"/>
                  <a:pt x="19277" y="17878"/>
                  <a:pt x="19277" y="16667"/>
                </a:cubicBezTo>
                <a:lnTo>
                  <a:pt x="19277" y="13134"/>
                </a:lnTo>
                <a:cubicBezTo>
                  <a:pt x="19277" y="13084"/>
                  <a:pt x="19318" y="12983"/>
                  <a:pt x="19318" y="12933"/>
                </a:cubicBezTo>
                <a:lnTo>
                  <a:pt x="21070" y="10762"/>
                </a:lnTo>
                <a:lnTo>
                  <a:pt x="19318" y="8592"/>
                </a:lnTo>
                <a:cubicBezTo>
                  <a:pt x="19277" y="8542"/>
                  <a:pt x="19277" y="8491"/>
                  <a:pt x="19277" y="8390"/>
                </a:cubicBezTo>
                <a:lnTo>
                  <a:pt x="19277" y="4858"/>
                </a:lnTo>
                <a:cubicBezTo>
                  <a:pt x="19277" y="3647"/>
                  <a:pt x="18869" y="2486"/>
                  <a:pt x="18177" y="1678"/>
                </a:cubicBezTo>
                <a:cubicBezTo>
                  <a:pt x="17443" y="820"/>
                  <a:pt x="16506" y="417"/>
                  <a:pt x="15528" y="518"/>
                </a:cubicBezTo>
                <a:cubicBezTo>
                  <a:pt x="11656" y="820"/>
                  <a:pt x="7743" y="1022"/>
                  <a:pt x="3872" y="1073"/>
                </a:cubicBezTo>
                <a:cubicBezTo>
                  <a:pt x="1956" y="1123"/>
                  <a:pt x="408" y="3091"/>
                  <a:pt x="408" y="5463"/>
                </a:cubicBezTo>
                <a:cubicBezTo>
                  <a:pt x="408" y="5615"/>
                  <a:pt x="326" y="5716"/>
                  <a:pt x="204" y="5716"/>
                </a:cubicBezTo>
                <a:cubicBezTo>
                  <a:pt x="81" y="5716"/>
                  <a:pt x="0" y="5615"/>
                  <a:pt x="0" y="5463"/>
                </a:cubicBezTo>
                <a:cubicBezTo>
                  <a:pt x="0" y="2789"/>
                  <a:pt x="1752" y="618"/>
                  <a:pt x="3872" y="568"/>
                </a:cubicBezTo>
                <a:cubicBezTo>
                  <a:pt x="7743" y="518"/>
                  <a:pt x="11656" y="316"/>
                  <a:pt x="15487" y="13"/>
                </a:cubicBezTo>
                <a:cubicBezTo>
                  <a:pt x="16587" y="-88"/>
                  <a:pt x="17606" y="417"/>
                  <a:pt x="18421" y="1325"/>
                </a:cubicBezTo>
                <a:cubicBezTo>
                  <a:pt x="19236" y="2284"/>
                  <a:pt x="19685" y="3546"/>
                  <a:pt x="19685" y="4908"/>
                </a:cubicBezTo>
                <a:lnTo>
                  <a:pt x="19685" y="8340"/>
                </a:lnTo>
                <a:lnTo>
                  <a:pt x="21519" y="10611"/>
                </a:lnTo>
                <a:cubicBezTo>
                  <a:pt x="21600" y="10712"/>
                  <a:pt x="21600" y="10863"/>
                  <a:pt x="21519" y="10964"/>
                </a:cubicBezTo>
                <a:lnTo>
                  <a:pt x="19685" y="13235"/>
                </a:lnTo>
                <a:lnTo>
                  <a:pt x="19685" y="16667"/>
                </a:lnTo>
                <a:cubicBezTo>
                  <a:pt x="19685" y="18030"/>
                  <a:pt x="19236" y="19291"/>
                  <a:pt x="18421" y="20250"/>
                </a:cubicBezTo>
                <a:cubicBezTo>
                  <a:pt x="17688" y="21058"/>
                  <a:pt x="16750" y="21512"/>
                  <a:pt x="15731" y="215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pic>
        <p:nvPicPr>
          <p:cNvPr id="11" name="Graphic 10" descr="Cloud Computing with solid fill">
            <a:extLst>
              <a:ext uri="{FF2B5EF4-FFF2-40B4-BE49-F238E27FC236}">
                <a16:creationId xmlns:a16="http://schemas.microsoft.com/office/drawing/2014/main" id="{67F6CD6E-E924-B4EF-D532-039FF6D3DC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6342" y="21653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  <p:bldP spid="38" grpId="0" animBg="1"/>
      <p:bldP spid="48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433B-E671-4B7E-A9C2-5AB87152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6785" y="67701"/>
            <a:ext cx="9633438" cy="2139706"/>
          </a:xfrm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es-MX" dirty="0"/>
              <a:t>Se importan los datos que se quieren mostrar en el </a:t>
            </a:r>
            <a:r>
              <a:rPr lang="es-MX" dirty="0" err="1"/>
              <a:t>dashboard</a:t>
            </a:r>
            <a:r>
              <a:rPr lang="es-MX" dirty="0"/>
              <a:t> o se realizan conexiones a bases de datos según corresponda.</a:t>
            </a:r>
          </a:p>
          <a:p>
            <a:r>
              <a:rPr lang="es-MX" dirty="0"/>
              <a:t>Se suele usar para realizar agregaciones que no se pudieron realizar en el preprocesamiento.</a:t>
            </a:r>
          </a:p>
          <a:p>
            <a:r>
              <a:rPr lang="es-MX" dirty="0"/>
              <a:t>Solo se ejecuta al abrirse la app.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22CBB50-6F17-4B71-AD7B-16C5C41CD3E1}"/>
              </a:ext>
            </a:extLst>
          </p:cNvPr>
          <p:cNvSpPr txBox="1"/>
          <p:nvPr/>
        </p:nvSpPr>
        <p:spPr>
          <a:xfrm>
            <a:off x="611532" y="987513"/>
            <a:ext cx="1263520" cy="30008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noProof="1"/>
              <a:t>GLOBAL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98102B-EB1B-40B1-9AEB-6CC42F46F928}"/>
              </a:ext>
            </a:extLst>
          </p:cNvPr>
          <p:cNvSpPr/>
          <p:nvPr/>
        </p:nvSpPr>
        <p:spPr>
          <a:xfrm flipH="1">
            <a:off x="173703" y="196140"/>
            <a:ext cx="2187325" cy="1325563"/>
          </a:xfrm>
          <a:custGeom>
            <a:avLst/>
            <a:gdLst>
              <a:gd name="connsiteX0" fmla="*/ 2114626 w 2625346"/>
              <a:gd name="connsiteY0" fmla="*/ 1251 h 2123339"/>
              <a:gd name="connsiteX1" fmla="*/ 701570 w 2625346"/>
              <a:gd name="connsiteY1" fmla="*/ 55791 h 2123339"/>
              <a:gd name="connsiteX2" fmla="*/ 230511 w 2625346"/>
              <a:gd name="connsiteY2" fmla="*/ 536729 h 2123339"/>
              <a:gd name="connsiteX3" fmla="*/ 230511 w 2625346"/>
              <a:gd name="connsiteY3" fmla="*/ 819342 h 2123339"/>
              <a:gd name="connsiteX4" fmla="*/ 7390 w 2625346"/>
              <a:gd name="connsiteY4" fmla="*/ 1042458 h 2123339"/>
              <a:gd name="connsiteX5" fmla="*/ 7390 w 2625346"/>
              <a:gd name="connsiteY5" fmla="*/ 1077164 h 2123339"/>
              <a:gd name="connsiteX6" fmla="*/ 230511 w 2625346"/>
              <a:gd name="connsiteY6" fmla="*/ 1300280 h 2123339"/>
              <a:gd name="connsiteX7" fmla="*/ 230511 w 2625346"/>
              <a:gd name="connsiteY7" fmla="*/ 1582845 h 2123339"/>
              <a:gd name="connsiteX8" fmla="*/ 230511 w 2625346"/>
              <a:gd name="connsiteY8" fmla="*/ 1582893 h 2123339"/>
              <a:gd name="connsiteX9" fmla="*/ 230511 w 2625346"/>
              <a:gd name="connsiteY9" fmla="*/ 1582894 h 2123339"/>
              <a:gd name="connsiteX10" fmla="*/ 230512 w 2625346"/>
              <a:gd name="connsiteY10" fmla="*/ 1582897 h 2123339"/>
              <a:gd name="connsiteX11" fmla="*/ 235995 w 2625346"/>
              <a:gd name="connsiteY11" fmla="*/ 1655362 h 2123339"/>
              <a:gd name="connsiteX12" fmla="*/ 239234 w 2625346"/>
              <a:gd name="connsiteY12" fmla="*/ 1669436 h 2123339"/>
              <a:gd name="connsiteX13" fmla="*/ 240179 w 2625346"/>
              <a:gd name="connsiteY13" fmla="*/ 1678803 h 2123339"/>
              <a:gd name="connsiteX14" fmla="*/ 244898 w 2625346"/>
              <a:gd name="connsiteY14" fmla="*/ 1694042 h 2123339"/>
              <a:gd name="connsiteX15" fmla="*/ 251892 w 2625346"/>
              <a:gd name="connsiteY15" fmla="*/ 1724432 h 2123339"/>
              <a:gd name="connsiteX16" fmla="*/ 263328 w 2625346"/>
              <a:gd name="connsiteY16" fmla="*/ 1753563 h 2123339"/>
              <a:gd name="connsiteX17" fmla="*/ 267862 w 2625346"/>
              <a:gd name="connsiteY17" fmla="*/ 1768204 h 2123339"/>
              <a:gd name="connsiteX18" fmla="*/ 272321 w 2625346"/>
              <a:gd name="connsiteY18" fmla="*/ 1776468 h 2123339"/>
              <a:gd name="connsiteX19" fmla="*/ 277366 w 2625346"/>
              <a:gd name="connsiteY19" fmla="*/ 1789319 h 2123339"/>
              <a:gd name="connsiteX20" fmla="*/ 311575 w 2625346"/>
              <a:gd name="connsiteY20" fmla="*/ 1849220 h 2123339"/>
              <a:gd name="connsiteX21" fmla="*/ 311584 w 2625346"/>
              <a:gd name="connsiteY21" fmla="*/ 1849239 h 2123339"/>
              <a:gd name="connsiteX22" fmla="*/ 701570 w 2625346"/>
              <a:gd name="connsiteY22" fmla="*/ 2063832 h 2123339"/>
              <a:gd name="connsiteX23" fmla="*/ 2114626 w 2625346"/>
              <a:gd name="connsiteY23" fmla="*/ 2118372 h 2123339"/>
              <a:gd name="connsiteX24" fmla="*/ 2142406 w 2625346"/>
              <a:gd name="connsiteY24" fmla="*/ 2123339 h 2123339"/>
              <a:gd name="connsiteX25" fmla="*/ 2469666 w 2625346"/>
              <a:gd name="connsiteY25" fmla="*/ 1999353 h 2123339"/>
              <a:gd name="connsiteX26" fmla="*/ 2623441 w 2625346"/>
              <a:gd name="connsiteY26" fmla="*/ 1647337 h 2123339"/>
              <a:gd name="connsiteX27" fmla="*/ 2623441 w 2625346"/>
              <a:gd name="connsiteY27" fmla="*/ 1647272 h 2123339"/>
              <a:gd name="connsiteX28" fmla="*/ 2618548 w 2625346"/>
              <a:gd name="connsiteY28" fmla="*/ 1634335 h 2123339"/>
              <a:gd name="connsiteX29" fmla="*/ 2600528 w 2625346"/>
              <a:gd name="connsiteY29" fmla="*/ 1627517 h 2123339"/>
              <a:gd name="connsiteX30" fmla="*/ 2575709 w 2625346"/>
              <a:gd name="connsiteY30" fmla="*/ 1652308 h 2123339"/>
              <a:gd name="connsiteX31" fmla="*/ 2441886 w 2625346"/>
              <a:gd name="connsiteY31" fmla="*/ 1964670 h 2123339"/>
              <a:gd name="connsiteX32" fmla="*/ 2119614 w 2625346"/>
              <a:gd name="connsiteY32" fmla="*/ 2078707 h 2123339"/>
              <a:gd name="connsiteX33" fmla="*/ 701570 w 2625346"/>
              <a:gd name="connsiteY33" fmla="*/ 2024167 h 2123339"/>
              <a:gd name="connsiteX34" fmla="*/ 376306 w 2625346"/>
              <a:gd name="connsiteY34" fmla="*/ 1863433 h 2123339"/>
              <a:gd name="connsiteX35" fmla="*/ 313237 w 2625346"/>
              <a:gd name="connsiteY35" fmla="*/ 1757832 h 2123339"/>
              <a:gd name="connsiteX36" fmla="*/ 313232 w 2625346"/>
              <a:gd name="connsiteY36" fmla="*/ 1757822 h 2123339"/>
              <a:gd name="connsiteX37" fmla="*/ 280147 w 2625346"/>
              <a:gd name="connsiteY37" fmla="*/ 1592810 h 2123339"/>
              <a:gd name="connsiteX38" fmla="*/ 280147 w 2625346"/>
              <a:gd name="connsiteY38" fmla="*/ 1300280 h 2123339"/>
              <a:gd name="connsiteX39" fmla="*/ 275159 w 2625346"/>
              <a:gd name="connsiteY39" fmla="*/ 1280448 h 2123339"/>
              <a:gd name="connsiteX40" fmla="*/ 62014 w 2625346"/>
              <a:gd name="connsiteY40" fmla="*/ 1067248 h 2123339"/>
              <a:gd name="connsiteX41" fmla="*/ 275159 w 2625346"/>
              <a:gd name="connsiteY41" fmla="*/ 854049 h 2123339"/>
              <a:gd name="connsiteX42" fmla="*/ 280147 w 2625346"/>
              <a:gd name="connsiteY42" fmla="*/ 834216 h 2123339"/>
              <a:gd name="connsiteX43" fmla="*/ 280147 w 2625346"/>
              <a:gd name="connsiteY43" fmla="*/ 541687 h 2123339"/>
              <a:gd name="connsiteX44" fmla="*/ 701570 w 2625346"/>
              <a:gd name="connsiteY44" fmla="*/ 110330 h 2123339"/>
              <a:gd name="connsiteX45" fmla="*/ 2119614 w 2625346"/>
              <a:gd name="connsiteY45" fmla="*/ 55791 h 2123339"/>
              <a:gd name="connsiteX46" fmla="*/ 2441886 w 2625346"/>
              <a:gd name="connsiteY46" fmla="*/ 169828 h 2123339"/>
              <a:gd name="connsiteX47" fmla="*/ 2575709 w 2625346"/>
              <a:gd name="connsiteY47" fmla="*/ 482189 h 2123339"/>
              <a:gd name="connsiteX48" fmla="*/ 2600528 w 2625346"/>
              <a:gd name="connsiteY48" fmla="*/ 506980 h 2123339"/>
              <a:gd name="connsiteX49" fmla="*/ 2625346 w 2625346"/>
              <a:gd name="connsiteY49" fmla="*/ 482189 h 2123339"/>
              <a:gd name="connsiteX50" fmla="*/ 2471692 w 2625346"/>
              <a:gd name="connsiteY50" fmla="*/ 130162 h 2123339"/>
              <a:gd name="connsiteX51" fmla="*/ 2114626 w 2625346"/>
              <a:gd name="connsiteY51" fmla="*/ 1251 h 212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25346" h="2123339">
                <a:moveTo>
                  <a:pt x="2114626" y="1251"/>
                </a:moveTo>
                <a:cubicBezTo>
                  <a:pt x="1643688" y="31000"/>
                  <a:pt x="1172629" y="50832"/>
                  <a:pt x="701570" y="55791"/>
                </a:cubicBezTo>
                <a:cubicBezTo>
                  <a:pt x="443777" y="60749"/>
                  <a:pt x="230511" y="273948"/>
                  <a:pt x="230511" y="536729"/>
                </a:cubicBezTo>
                <a:lnTo>
                  <a:pt x="230511" y="819342"/>
                </a:lnTo>
                <a:lnTo>
                  <a:pt x="7390" y="1042458"/>
                </a:lnTo>
                <a:cubicBezTo>
                  <a:pt x="-2464" y="1052374"/>
                  <a:pt x="-2464" y="1067248"/>
                  <a:pt x="7390" y="1077164"/>
                </a:cubicBezTo>
                <a:lnTo>
                  <a:pt x="230511" y="1300280"/>
                </a:lnTo>
                <a:lnTo>
                  <a:pt x="230511" y="1582845"/>
                </a:lnTo>
                <a:lnTo>
                  <a:pt x="230511" y="1582893"/>
                </a:lnTo>
                <a:lnTo>
                  <a:pt x="230511" y="1582894"/>
                </a:lnTo>
                <a:lnTo>
                  <a:pt x="230512" y="1582897"/>
                </a:lnTo>
                <a:lnTo>
                  <a:pt x="235995" y="1655362"/>
                </a:lnTo>
                <a:lnTo>
                  <a:pt x="239234" y="1669436"/>
                </a:lnTo>
                <a:lnTo>
                  <a:pt x="240179" y="1678803"/>
                </a:lnTo>
                <a:lnTo>
                  <a:pt x="244898" y="1694042"/>
                </a:lnTo>
                <a:lnTo>
                  <a:pt x="251892" y="1724432"/>
                </a:lnTo>
                <a:lnTo>
                  <a:pt x="263328" y="1753563"/>
                </a:lnTo>
                <a:lnTo>
                  <a:pt x="267862" y="1768204"/>
                </a:lnTo>
                <a:lnTo>
                  <a:pt x="272321" y="1776468"/>
                </a:lnTo>
                <a:lnTo>
                  <a:pt x="277366" y="1789319"/>
                </a:lnTo>
                <a:lnTo>
                  <a:pt x="311575" y="1849220"/>
                </a:lnTo>
                <a:lnTo>
                  <a:pt x="311584" y="1849239"/>
                </a:lnTo>
                <a:cubicBezTo>
                  <a:pt x="396722" y="1976290"/>
                  <a:pt x="540450" y="2060733"/>
                  <a:pt x="701570" y="2063832"/>
                </a:cubicBezTo>
                <a:cubicBezTo>
                  <a:pt x="1172629" y="2068791"/>
                  <a:pt x="1648555" y="2088623"/>
                  <a:pt x="2114626" y="2118372"/>
                </a:cubicBezTo>
                <a:lnTo>
                  <a:pt x="2142406" y="2123339"/>
                </a:lnTo>
                <a:cubicBezTo>
                  <a:pt x="2266375" y="2123339"/>
                  <a:pt x="2380490" y="2078735"/>
                  <a:pt x="2469666" y="1999353"/>
                </a:cubicBezTo>
                <a:cubicBezTo>
                  <a:pt x="2568817" y="1905135"/>
                  <a:pt x="2623441" y="1781246"/>
                  <a:pt x="2623441" y="1647337"/>
                </a:cubicBezTo>
                <a:lnTo>
                  <a:pt x="2623441" y="1647272"/>
                </a:lnTo>
                <a:lnTo>
                  <a:pt x="2618548" y="1634335"/>
                </a:lnTo>
                <a:cubicBezTo>
                  <a:pt x="2614215" y="1629996"/>
                  <a:pt x="2608010" y="1627517"/>
                  <a:pt x="2600528" y="1627517"/>
                </a:cubicBezTo>
                <a:cubicBezTo>
                  <a:pt x="2585685" y="1627517"/>
                  <a:pt x="2575709" y="1637434"/>
                  <a:pt x="2575709" y="1652308"/>
                </a:cubicBezTo>
                <a:cubicBezTo>
                  <a:pt x="2575709" y="1771303"/>
                  <a:pt x="2526195" y="1885340"/>
                  <a:pt x="2441886" y="1964670"/>
                </a:cubicBezTo>
                <a:cubicBezTo>
                  <a:pt x="2352589" y="2048958"/>
                  <a:pt x="2238595" y="2088623"/>
                  <a:pt x="2119614" y="2078707"/>
                </a:cubicBezTo>
                <a:cubicBezTo>
                  <a:pt x="1648555" y="2048958"/>
                  <a:pt x="1172629" y="2029126"/>
                  <a:pt x="701570" y="2024167"/>
                </a:cubicBezTo>
                <a:cubicBezTo>
                  <a:pt x="570522" y="2021379"/>
                  <a:pt x="453562" y="1958976"/>
                  <a:pt x="376306" y="1863433"/>
                </a:cubicBezTo>
                <a:lnTo>
                  <a:pt x="313237" y="1757832"/>
                </a:lnTo>
                <a:lnTo>
                  <a:pt x="313232" y="1757822"/>
                </a:lnTo>
                <a:cubicBezTo>
                  <a:pt x="291925" y="1706846"/>
                  <a:pt x="280147" y="1651068"/>
                  <a:pt x="280147" y="1592810"/>
                </a:cubicBezTo>
                <a:lnTo>
                  <a:pt x="280147" y="1300280"/>
                </a:lnTo>
                <a:cubicBezTo>
                  <a:pt x="280147" y="1295322"/>
                  <a:pt x="275159" y="1285406"/>
                  <a:pt x="275159" y="1280448"/>
                </a:cubicBezTo>
                <a:lnTo>
                  <a:pt x="62014" y="1067248"/>
                </a:lnTo>
                <a:lnTo>
                  <a:pt x="275159" y="854049"/>
                </a:lnTo>
                <a:cubicBezTo>
                  <a:pt x="280147" y="849091"/>
                  <a:pt x="280147" y="844133"/>
                  <a:pt x="280147" y="834216"/>
                </a:cubicBezTo>
                <a:lnTo>
                  <a:pt x="280147" y="541687"/>
                </a:lnTo>
                <a:cubicBezTo>
                  <a:pt x="280147" y="308655"/>
                  <a:pt x="468595" y="115288"/>
                  <a:pt x="701570" y="110330"/>
                </a:cubicBezTo>
                <a:cubicBezTo>
                  <a:pt x="1172629" y="105372"/>
                  <a:pt x="1648555" y="85539"/>
                  <a:pt x="2119614" y="55791"/>
                </a:cubicBezTo>
                <a:cubicBezTo>
                  <a:pt x="2238595" y="45874"/>
                  <a:pt x="2352589" y="90497"/>
                  <a:pt x="2441886" y="169828"/>
                </a:cubicBezTo>
                <a:cubicBezTo>
                  <a:pt x="2531183" y="254116"/>
                  <a:pt x="2575709" y="363194"/>
                  <a:pt x="2575709" y="482189"/>
                </a:cubicBezTo>
                <a:cubicBezTo>
                  <a:pt x="2575709" y="497064"/>
                  <a:pt x="2585685" y="506980"/>
                  <a:pt x="2600528" y="506980"/>
                </a:cubicBezTo>
                <a:cubicBezTo>
                  <a:pt x="2615492" y="506980"/>
                  <a:pt x="2625346" y="497064"/>
                  <a:pt x="2625346" y="482189"/>
                </a:cubicBezTo>
                <a:cubicBezTo>
                  <a:pt x="2625346" y="348320"/>
                  <a:pt x="2570843" y="224367"/>
                  <a:pt x="2471692" y="130162"/>
                </a:cubicBezTo>
                <a:cubicBezTo>
                  <a:pt x="2372419" y="40916"/>
                  <a:pt x="2248571" y="-8665"/>
                  <a:pt x="2114626" y="12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pic>
        <p:nvPicPr>
          <p:cNvPr id="8" name="Graphic 21" descr="Database">
            <a:extLst>
              <a:ext uri="{FF2B5EF4-FFF2-40B4-BE49-F238E27FC236}">
                <a16:creationId xmlns:a16="http://schemas.microsoft.com/office/drawing/2014/main" id="{3F50A4C3-D9C4-4D98-AA12-A98C16B0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194" y="330754"/>
            <a:ext cx="657745" cy="657745"/>
          </a:xfrm>
          <a:prstGeom prst="rect">
            <a:avLst/>
          </a:prstGeom>
        </p:spPr>
      </p:pic>
      <p:sp>
        <p:nvSpPr>
          <p:cNvPr id="9" name="Shape">
            <a:extLst>
              <a:ext uri="{FF2B5EF4-FFF2-40B4-BE49-F238E27FC236}">
                <a16:creationId xmlns:a16="http://schemas.microsoft.com/office/drawing/2014/main" id="{45833E32-8534-4259-B20C-BE33EF47483C}"/>
              </a:ext>
            </a:extLst>
          </p:cNvPr>
          <p:cNvSpPr/>
          <p:nvPr/>
        </p:nvSpPr>
        <p:spPr>
          <a:xfrm>
            <a:off x="173677" y="2697784"/>
            <a:ext cx="2187351" cy="1462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12" extrusionOk="0">
                <a:moveTo>
                  <a:pt x="15731" y="21512"/>
                </a:moveTo>
                <a:cubicBezTo>
                  <a:pt x="15650" y="21512"/>
                  <a:pt x="15568" y="21512"/>
                  <a:pt x="15487" y="21512"/>
                </a:cubicBezTo>
                <a:cubicBezTo>
                  <a:pt x="11615" y="21209"/>
                  <a:pt x="7743" y="21007"/>
                  <a:pt x="3872" y="20957"/>
                </a:cubicBezTo>
                <a:cubicBezTo>
                  <a:pt x="1752" y="20906"/>
                  <a:pt x="0" y="18736"/>
                  <a:pt x="0" y="16062"/>
                </a:cubicBezTo>
                <a:cubicBezTo>
                  <a:pt x="0" y="15910"/>
                  <a:pt x="81" y="15809"/>
                  <a:pt x="204" y="15809"/>
                </a:cubicBezTo>
                <a:cubicBezTo>
                  <a:pt x="326" y="15809"/>
                  <a:pt x="408" y="15910"/>
                  <a:pt x="408" y="16062"/>
                </a:cubicBezTo>
                <a:cubicBezTo>
                  <a:pt x="408" y="18434"/>
                  <a:pt x="1956" y="20402"/>
                  <a:pt x="3872" y="20452"/>
                </a:cubicBezTo>
                <a:cubicBezTo>
                  <a:pt x="7743" y="20503"/>
                  <a:pt x="11656" y="20705"/>
                  <a:pt x="15528" y="21007"/>
                </a:cubicBezTo>
                <a:cubicBezTo>
                  <a:pt x="16506" y="21058"/>
                  <a:pt x="17443" y="20654"/>
                  <a:pt x="18177" y="19847"/>
                </a:cubicBezTo>
                <a:cubicBezTo>
                  <a:pt x="18910" y="18989"/>
                  <a:pt x="19277" y="17878"/>
                  <a:pt x="19277" y="16667"/>
                </a:cubicBezTo>
                <a:lnTo>
                  <a:pt x="19277" y="13134"/>
                </a:lnTo>
                <a:cubicBezTo>
                  <a:pt x="19277" y="13084"/>
                  <a:pt x="19318" y="12983"/>
                  <a:pt x="19318" y="12933"/>
                </a:cubicBezTo>
                <a:lnTo>
                  <a:pt x="21070" y="10762"/>
                </a:lnTo>
                <a:lnTo>
                  <a:pt x="19318" y="8592"/>
                </a:lnTo>
                <a:cubicBezTo>
                  <a:pt x="19277" y="8542"/>
                  <a:pt x="19277" y="8491"/>
                  <a:pt x="19277" y="8390"/>
                </a:cubicBezTo>
                <a:lnTo>
                  <a:pt x="19277" y="4858"/>
                </a:lnTo>
                <a:cubicBezTo>
                  <a:pt x="19277" y="3647"/>
                  <a:pt x="18869" y="2486"/>
                  <a:pt x="18177" y="1678"/>
                </a:cubicBezTo>
                <a:cubicBezTo>
                  <a:pt x="17443" y="820"/>
                  <a:pt x="16506" y="417"/>
                  <a:pt x="15528" y="518"/>
                </a:cubicBezTo>
                <a:cubicBezTo>
                  <a:pt x="11656" y="820"/>
                  <a:pt x="7743" y="1022"/>
                  <a:pt x="3872" y="1073"/>
                </a:cubicBezTo>
                <a:cubicBezTo>
                  <a:pt x="1956" y="1123"/>
                  <a:pt x="408" y="3091"/>
                  <a:pt x="408" y="5463"/>
                </a:cubicBezTo>
                <a:cubicBezTo>
                  <a:pt x="408" y="5615"/>
                  <a:pt x="326" y="5716"/>
                  <a:pt x="204" y="5716"/>
                </a:cubicBezTo>
                <a:cubicBezTo>
                  <a:pt x="81" y="5716"/>
                  <a:pt x="0" y="5615"/>
                  <a:pt x="0" y="5463"/>
                </a:cubicBezTo>
                <a:cubicBezTo>
                  <a:pt x="0" y="2789"/>
                  <a:pt x="1752" y="618"/>
                  <a:pt x="3872" y="568"/>
                </a:cubicBezTo>
                <a:cubicBezTo>
                  <a:pt x="7743" y="518"/>
                  <a:pt x="11656" y="316"/>
                  <a:pt x="15487" y="13"/>
                </a:cubicBezTo>
                <a:cubicBezTo>
                  <a:pt x="16587" y="-88"/>
                  <a:pt x="17606" y="417"/>
                  <a:pt x="18421" y="1325"/>
                </a:cubicBezTo>
                <a:cubicBezTo>
                  <a:pt x="19236" y="2284"/>
                  <a:pt x="19685" y="3546"/>
                  <a:pt x="19685" y="4908"/>
                </a:cubicBezTo>
                <a:lnTo>
                  <a:pt x="19685" y="8340"/>
                </a:lnTo>
                <a:lnTo>
                  <a:pt x="21519" y="10611"/>
                </a:lnTo>
                <a:cubicBezTo>
                  <a:pt x="21600" y="10712"/>
                  <a:pt x="21600" y="10863"/>
                  <a:pt x="21519" y="10964"/>
                </a:cubicBezTo>
                <a:lnTo>
                  <a:pt x="19685" y="13235"/>
                </a:lnTo>
                <a:lnTo>
                  <a:pt x="19685" y="16667"/>
                </a:lnTo>
                <a:cubicBezTo>
                  <a:pt x="19685" y="18030"/>
                  <a:pt x="19236" y="19291"/>
                  <a:pt x="18421" y="20250"/>
                </a:cubicBezTo>
                <a:cubicBezTo>
                  <a:pt x="17688" y="21058"/>
                  <a:pt x="16750" y="21512"/>
                  <a:pt x="15731" y="2151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91454-88CC-4CF8-BFFC-F6519937D2A6}"/>
              </a:ext>
            </a:extLst>
          </p:cNvPr>
          <p:cNvSpPr txBox="1"/>
          <p:nvPr/>
        </p:nvSpPr>
        <p:spPr>
          <a:xfrm>
            <a:off x="562649" y="3489181"/>
            <a:ext cx="1372526" cy="30008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noProof="1"/>
              <a:t>UI (user interface)</a:t>
            </a:r>
          </a:p>
        </p:txBody>
      </p:sp>
      <p:grpSp>
        <p:nvGrpSpPr>
          <p:cNvPr id="13" name="Google Shape;402;p38">
            <a:extLst>
              <a:ext uri="{FF2B5EF4-FFF2-40B4-BE49-F238E27FC236}">
                <a16:creationId xmlns:a16="http://schemas.microsoft.com/office/drawing/2014/main" id="{BD8871C1-AE55-431E-9F07-61FA2EFD70F7}"/>
              </a:ext>
            </a:extLst>
          </p:cNvPr>
          <p:cNvGrpSpPr/>
          <p:nvPr/>
        </p:nvGrpSpPr>
        <p:grpSpPr>
          <a:xfrm>
            <a:off x="891153" y="2841753"/>
            <a:ext cx="584142" cy="494191"/>
            <a:chOff x="1928175" y="312600"/>
            <a:chExt cx="425000" cy="373700"/>
          </a:xfrm>
          <a:solidFill>
            <a:schemeClr val="bg2">
              <a:lumMod val="50000"/>
            </a:schemeClr>
          </a:solidFill>
        </p:grpSpPr>
        <p:sp>
          <p:nvSpPr>
            <p:cNvPr id="14" name="Google Shape;403;p38">
              <a:extLst>
                <a:ext uri="{FF2B5EF4-FFF2-40B4-BE49-F238E27FC236}">
                  <a16:creationId xmlns:a16="http://schemas.microsoft.com/office/drawing/2014/main" id="{56AF6CBA-A79C-4D2D-9FB3-9FB57EB59805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  <p:sp>
          <p:nvSpPr>
            <p:cNvPr id="15" name="Google Shape;404;p38">
              <a:extLst>
                <a:ext uri="{FF2B5EF4-FFF2-40B4-BE49-F238E27FC236}">
                  <a16:creationId xmlns:a16="http://schemas.microsoft.com/office/drawing/2014/main" id="{FACBF837-2D13-49C1-95E8-942B2B2A7C2D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1A"/>
                </a:solidFill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31BF77E-0ECD-4656-A2A0-6F05F313F867}"/>
              </a:ext>
            </a:extLst>
          </p:cNvPr>
          <p:cNvSpPr txBox="1">
            <a:spLocks/>
          </p:cNvSpPr>
          <p:nvPr/>
        </p:nvSpPr>
        <p:spPr>
          <a:xfrm>
            <a:off x="2456785" y="2359146"/>
            <a:ext cx="9633438" cy="21397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En general, tiene 3 secciones principales:</a:t>
            </a:r>
          </a:p>
          <a:p>
            <a:pPr lvl="1"/>
            <a:r>
              <a:rPr lang="es-MX" dirty="0"/>
              <a:t>Titulo</a:t>
            </a:r>
          </a:p>
          <a:p>
            <a:pPr lvl="1"/>
            <a:r>
              <a:rPr lang="es-MX" dirty="0" err="1"/>
              <a:t>Sidebar</a:t>
            </a:r>
            <a:endParaRPr lang="es-MX" dirty="0">
              <a:sym typeface="Wingdings" panose="05000000000000000000" pitchFamily="2" charset="2"/>
            </a:endParaRPr>
          </a:p>
          <a:p>
            <a:pPr lvl="1"/>
            <a:r>
              <a:rPr lang="es-MX" dirty="0">
                <a:sym typeface="Wingdings" panose="05000000000000000000" pitchFamily="2" charset="2"/>
              </a:rPr>
              <a:t>Cuerpo</a:t>
            </a:r>
          </a:p>
          <a:p>
            <a:r>
              <a:rPr lang="es-AR" dirty="0"/>
              <a:t>Se ejecuta siempre que se modifique algo del </a:t>
            </a:r>
            <a:r>
              <a:rPr lang="es-AR" dirty="0" err="1"/>
              <a:t>dashboard</a:t>
            </a:r>
            <a:endParaRPr lang="es-AR" dirty="0"/>
          </a:p>
        </p:txBody>
      </p:sp>
      <p:pic>
        <p:nvPicPr>
          <p:cNvPr id="20" name="Graphic 18" descr="Bar graph with upward trend">
            <a:extLst>
              <a:ext uri="{FF2B5EF4-FFF2-40B4-BE49-F238E27FC236}">
                <a16:creationId xmlns:a16="http://schemas.microsoft.com/office/drawing/2014/main" id="{D9C289B2-8B1E-4129-9E6B-80397BE42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432" y="5007423"/>
            <a:ext cx="657745" cy="657745"/>
          </a:xfrm>
          <a:prstGeom prst="rect">
            <a:avLst/>
          </a:prstGeom>
        </p:spPr>
      </p:pic>
      <p:sp>
        <p:nvSpPr>
          <p:cNvPr id="21" name="Shape">
            <a:extLst>
              <a:ext uri="{FF2B5EF4-FFF2-40B4-BE49-F238E27FC236}">
                <a16:creationId xmlns:a16="http://schemas.microsoft.com/office/drawing/2014/main" id="{49E64A6B-3EB4-441E-AED6-DA9530159C82}"/>
              </a:ext>
            </a:extLst>
          </p:cNvPr>
          <p:cNvSpPr/>
          <p:nvPr/>
        </p:nvSpPr>
        <p:spPr>
          <a:xfrm>
            <a:off x="173677" y="4854830"/>
            <a:ext cx="2187351" cy="1462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12" extrusionOk="0">
                <a:moveTo>
                  <a:pt x="15731" y="21512"/>
                </a:moveTo>
                <a:cubicBezTo>
                  <a:pt x="15650" y="21512"/>
                  <a:pt x="15568" y="21512"/>
                  <a:pt x="15487" y="21512"/>
                </a:cubicBezTo>
                <a:cubicBezTo>
                  <a:pt x="11615" y="21209"/>
                  <a:pt x="7743" y="21007"/>
                  <a:pt x="3872" y="20957"/>
                </a:cubicBezTo>
                <a:cubicBezTo>
                  <a:pt x="1752" y="20906"/>
                  <a:pt x="0" y="18736"/>
                  <a:pt x="0" y="16062"/>
                </a:cubicBezTo>
                <a:cubicBezTo>
                  <a:pt x="0" y="15910"/>
                  <a:pt x="81" y="15809"/>
                  <a:pt x="204" y="15809"/>
                </a:cubicBezTo>
                <a:cubicBezTo>
                  <a:pt x="326" y="15809"/>
                  <a:pt x="408" y="15910"/>
                  <a:pt x="408" y="16062"/>
                </a:cubicBezTo>
                <a:cubicBezTo>
                  <a:pt x="408" y="18434"/>
                  <a:pt x="1956" y="20402"/>
                  <a:pt x="3872" y="20452"/>
                </a:cubicBezTo>
                <a:cubicBezTo>
                  <a:pt x="7743" y="20503"/>
                  <a:pt x="11656" y="20705"/>
                  <a:pt x="15528" y="21007"/>
                </a:cubicBezTo>
                <a:cubicBezTo>
                  <a:pt x="16506" y="21058"/>
                  <a:pt x="17443" y="20654"/>
                  <a:pt x="18177" y="19847"/>
                </a:cubicBezTo>
                <a:cubicBezTo>
                  <a:pt x="18910" y="18989"/>
                  <a:pt x="19277" y="17878"/>
                  <a:pt x="19277" y="16667"/>
                </a:cubicBezTo>
                <a:lnTo>
                  <a:pt x="19277" y="13134"/>
                </a:lnTo>
                <a:cubicBezTo>
                  <a:pt x="19277" y="13084"/>
                  <a:pt x="19318" y="12983"/>
                  <a:pt x="19318" y="12933"/>
                </a:cubicBezTo>
                <a:lnTo>
                  <a:pt x="21070" y="10762"/>
                </a:lnTo>
                <a:lnTo>
                  <a:pt x="19318" y="8592"/>
                </a:lnTo>
                <a:cubicBezTo>
                  <a:pt x="19277" y="8542"/>
                  <a:pt x="19277" y="8491"/>
                  <a:pt x="19277" y="8390"/>
                </a:cubicBezTo>
                <a:lnTo>
                  <a:pt x="19277" y="4858"/>
                </a:lnTo>
                <a:cubicBezTo>
                  <a:pt x="19277" y="3647"/>
                  <a:pt x="18869" y="2486"/>
                  <a:pt x="18177" y="1678"/>
                </a:cubicBezTo>
                <a:cubicBezTo>
                  <a:pt x="17443" y="820"/>
                  <a:pt x="16506" y="417"/>
                  <a:pt x="15528" y="518"/>
                </a:cubicBezTo>
                <a:cubicBezTo>
                  <a:pt x="11656" y="820"/>
                  <a:pt x="7743" y="1022"/>
                  <a:pt x="3872" y="1073"/>
                </a:cubicBezTo>
                <a:cubicBezTo>
                  <a:pt x="1956" y="1123"/>
                  <a:pt x="408" y="3091"/>
                  <a:pt x="408" y="5463"/>
                </a:cubicBezTo>
                <a:cubicBezTo>
                  <a:pt x="408" y="5615"/>
                  <a:pt x="326" y="5716"/>
                  <a:pt x="204" y="5716"/>
                </a:cubicBezTo>
                <a:cubicBezTo>
                  <a:pt x="81" y="5716"/>
                  <a:pt x="0" y="5615"/>
                  <a:pt x="0" y="5463"/>
                </a:cubicBezTo>
                <a:cubicBezTo>
                  <a:pt x="0" y="2789"/>
                  <a:pt x="1752" y="618"/>
                  <a:pt x="3872" y="568"/>
                </a:cubicBezTo>
                <a:cubicBezTo>
                  <a:pt x="7743" y="518"/>
                  <a:pt x="11656" y="316"/>
                  <a:pt x="15487" y="13"/>
                </a:cubicBezTo>
                <a:cubicBezTo>
                  <a:pt x="16587" y="-88"/>
                  <a:pt x="17606" y="417"/>
                  <a:pt x="18421" y="1325"/>
                </a:cubicBezTo>
                <a:cubicBezTo>
                  <a:pt x="19236" y="2284"/>
                  <a:pt x="19685" y="3546"/>
                  <a:pt x="19685" y="4908"/>
                </a:cubicBezTo>
                <a:lnTo>
                  <a:pt x="19685" y="8340"/>
                </a:lnTo>
                <a:lnTo>
                  <a:pt x="21519" y="10611"/>
                </a:lnTo>
                <a:cubicBezTo>
                  <a:pt x="21600" y="10712"/>
                  <a:pt x="21600" y="10863"/>
                  <a:pt x="21519" y="10964"/>
                </a:cubicBezTo>
                <a:lnTo>
                  <a:pt x="19685" y="13235"/>
                </a:lnTo>
                <a:lnTo>
                  <a:pt x="19685" y="16667"/>
                </a:lnTo>
                <a:cubicBezTo>
                  <a:pt x="19685" y="18030"/>
                  <a:pt x="19236" y="19291"/>
                  <a:pt x="18421" y="20250"/>
                </a:cubicBezTo>
                <a:cubicBezTo>
                  <a:pt x="17688" y="21058"/>
                  <a:pt x="16750" y="21512"/>
                  <a:pt x="15731" y="215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B4FF53DC-4822-41C5-9A54-63BFA501A731}"/>
              </a:ext>
            </a:extLst>
          </p:cNvPr>
          <p:cNvSpPr txBox="1"/>
          <p:nvPr/>
        </p:nvSpPr>
        <p:spPr>
          <a:xfrm>
            <a:off x="539544" y="5667720"/>
            <a:ext cx="1263520" cy="30008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noProof="1"/>
              <a:t>SERVER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5E1701D-4B9B-4C9C-9F49-5F3CB716C826}"/>
              </a:ext>
            </a:extLst>
          </p:cNvPr>
          <p:cNvSpPr txBox="1">
            <a:spLocks/>
          </p:cNvSpPr>
          <p:nvPr/>
        </p:nvSpPr>
        <p:spPr>
          <a:xfrm>
            <a:off x="2456785" y="4595315"/>
            <a:ext cx="9633438" cy="2139706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Se programa la lógica de lo que se muestra en el cuerpo de UI</a:t>
            </a:r>
          </a:p>
          <a:p>
            <a:r>
              <a:rPr lang="es-MX" dirty="0"/>
              <a:t>Toma como input la información cargada en GLOBAL y los filtros del </a:t>
            </a:r>
            <a:r>
              <a:rPr lang="es-MX" dirty="0" err="1"/>
              <a:t>Sidebar</a:t>
            </a:r>
            <a:r>
              <a:rPr lang="es-MX" dirty="0"/>
              <a:t> de UI.</a:t>
            </a:r>
          </a:p>
          <a:p>
            <a:r>
              <a:rPr lang="es-AR" dirty="0"/>
              <a:t>Se ejecuta siempre que se modifique algo del </a:t>
            </a:r>
            <a:r>
              <a:rPr lang="es-AR" dirty="0" err="1"/>
              <a:t>dashboard</a:t>
            </a: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477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6" grpId="0" animBg="1"/>
      <p:bldP spid="21" grpId="0" animBg="1"/>
      <p:bldP spid="22" grpId="0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87">
            <a:extLst>
              <a:ext uri="{FF2B5EF4-FFF2-40B4-BE49-F238E27FC236}">
                <a16:creationId xmlns:a16="http://schemas.microsoft.com/office/drawing/2014/main" id="{0D3E573C-3958-42CC-A225-6B8B07B0F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37AE4E8-E01E-4FD9-89B2-91EF5C7DD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396758 w 12192000"/>
              <a:gd name="connsiteY0" fmla="*/ 10203 h 6858000"/>
              <a:gd name="connsiteX1" fmla="*/ 5392866 w 12192000"/>
              <a:gd name="connsiteY1" fmla="*/ 11426 h 6858000"/>
              <a:gd name="connsiteX2" fmla="*/ 5281815 w 12192000"/>
              <a:gd name="connsiteY2" fmla="*/ 43431 h 6858000"/>
              <a:gd name="connsiteX3" fmla="*/ 5060816 w 12192000"/>
              <a:gd name="connsiteY3" fmla="*/ 140336 h 6858000"/>
              <a:gd name="connsiteX4" fmla="*/ 5019170 w 12192000"/>
              <a:gd name="connsiteY4" fmla="*/ 180311 h 6858000"/>
              <a:gd name="connsiteX5" fmla="*/ 4674779 w 12192000"/>
              <a:gd name="connsiteY5" fmla="*/ 441672 h 6858000"/>
              <a:gd name="connsiteX6" fmla="*/ 4740661 w 12192000"/>
              <a:gd name="connsiteY6" fmla="*/ 497083 h 6858000"/>
              <a:gd name="connsiteX7" fmla="*/ 4618372 w 12192000"/>
              <a:gd name="connsiteY7" fmla="*/ 563372 h 6858000"/>
              <a:gd name="connsiteX8" fmla="*/ 4590828 w 12192000"/>
              <a:gd name="connsiteY8" fmla="*/ 591204 h 6858000"/>
              <a:gd name="connsiteX9" fmla="*/ 4614185 w 12192000"/>
              <a:gd name="connsiteY9" fmla="*/ 624601 h 6858000"/>
              <a:gd name="connsiteX10" fmla="*/ 4664862 w 12192000"/>
              <a:gd name="connsiteY10" fmla="*/ 647878 h 6858000"/>
              <a:gd name="connsiteX11" fmla="*/ 4732066 w 12192000"/>
              <a:gd name="connsiteY11" fmla="*/ 706829 h 6858000"/>
              <a:gd name="connsiteX12" fmla="*/ 4729423 w 12192000"/>
              <a:gd name="connsiteY12" fmla="*/ 752878 h 6858000"/>
              <a:gd name="connsiteX13" fmla="*/ 4689540 w 12192000"/>
              <a:gd name="connsiteY13" fmla="*/ 836372 h 6858000"/>
              <a:gd name="connsiteX14" fmla="*/ 4749475 w 12192000"/>
              <a:gd name="connsiteY14" fmla="*/ 923661 h 6858000"/>
              <a:gd name="connsiteX15" fmla="*/ 4780322 w 12192000"/>
              <a:gd name="connsiteY15" fmla="*/ 949468 h 6858000"/>
              <a:gd name="connsiteX16" fmla="*/ 4720828 w 12192000"/>
              <a:gd name="connsiteY16" fmla="*/ 958323 h 6858000"/>
              <a:gd name="connsiteX17" fmla="*/ 4700119 w 12192000"/>
              <a:gd name="connsiteY17" fmla="*/ 994757 h 6858000"/>
              <a:gd name="connsiteX18" fmla="*/ 4690862 w 12192000"/>
              <a:gd name="connsiteY18" fmla="*/ 1012975 h 6858000"/>
              <a:gd name="connsiteX19" fmla="*/ 4634676 w 12192000"/>
              <a:gd name="connsiteY19" fmla="*/ 1127083 h 6858000"/>
              <a:gd name="connsiteX20" fmla="*/ 4644152 w 12192000"/>
              <a:gd name="connsiteY20" fmla="*/ 1158961 h 6858000"/>
              <a:gd name="connsiteX21" fmla="*/ 4737797 w 12192000"/>
              <a:gd name="connsiteY21" fmla="*/ 1313047 h 6858000"/>
              <a:gd name="connsiteX22" fmla="*/ 4638204 w 12192000"/>
              <a:gd name="connsiteY22" fmla="*/ 1356058 h 6858000"/>
              <a:gd name="connsiteX23" fmla="*/ 4632253 w 12192000"/>
              <a:gd name="connsiteY23" fmla="*/ 1428925 h 6858000"/>
              <a:gd name="connsiteX24" fmla="*/ 4581575 w 12192000"/>
              <a:gd name="connsiteY24" fmla="*/ 1510395 h 6858000"/>
              <a:gd name="connsiteX25" fmla="*/ 4470084 w 12192000"/>
              <a:gd name="connsiteY25" fmla="*/ 1625011 h 6858000"/>
              <a:gd name="connsiteX26" fmla="*/ 4406845 w 12192000"/>
              <a:gd name="connsiteY26" fmla="*/ 1701926 h 6858000"/>
              <a:gd name="connsiteX27" fmla="*/ 4515913 w 12192000"/>
              <a:gd name="connsiteY27" fmla="*/ 1722418 h 6858000"/>
              <a:gd name="connsiteX28" fmla="*/ 4532879 w 12192000"/>
              <a:gd name="connsiteY28" fmla="*/ 1734311 h 6858000"/>
              <a:gd name="connsiteX29" fmla="*/ 4519880 w 12192000"/>
              <a:gd name="connsiteY29" fmla="*/ 1774792 h 6858000"/>
              <a:gd name="connsiteX30" fmla="*/ 4502473 w 12192000"/>
              <a:gd name="connsiteY30" fmla="*/ 1815024 h 6858000"/>
              <a:gd name="connsiteX31" fmla="*/ 4514592 w 12192000"/>
              <a:gd name="connsiteY31" fmla="*/ 1846649 h 6858000"/>
              <a:gd name="connsiteX32" fmla="*/ 4599644 w 12192000"/>
              <a:gd name="connsiteY32" fmla="*/ 1983529 h 6858000"/>
              <a:gd name="connsiteX33" fmla="*/ 4669490 w 12192000"/>
              <a:gd name="connsiteY33" fmla="*/ 2037925 h 6858000"/>
              <a:gd name="connsiteX34" fmla="*/ 4828575 w 12192000"/>
              <a:gd name="connsiteY34" fmla="*/ 2285118 h 6858000"/>
              <a:gd name="connsiteX35" fmla="*/ 4878593 w 12192000"/>
              <a:gd name="connsiteY35" fmla="*/ 2365322 h 6858000"/>
              <a:gd name="connsiteX36" fmla="*/ 4841575 w 12192000"/>
              <a:gd name="connsiteY36" fmla="*/ 2393659 h 6858000"/>
              <a:gd name="connsiteX37" fmla="*/ 4912527 w 12192000"/>
              <a:gd name="connsiteY37" fmla="*/ 2477660 h 6858000"/>
              <a:gd name="connsiteX38" fmla="*/ 4996035 w 12192000"/>
              <a:gd name="connsiteY38" fmla="*/ 2571021 h 6858000"/>
              <a:gd name="connsiteX39" fmla="*/ 5017848 w 12192000"/>
              <a:gd name="connsiteY39" fmla="*/ 2595818 h 6858000"/>
              <a:gd name="connsiteX40" fmla="*/ 6739364 w 12192000"/>
              <a:gd name="connsiteY40" fmla="*/ 3428225 h 6858000"/>
              <a:gd name="connsiteX41" fmla="*/ 7193263 w 12192000"/>
              <a:gd name="connsiteY41" fmla="*/ 3305514 h 6858000"/>
              <a:gd name="connsiteX42" fmla="*/ 7372843 w 12192000"/>
              <a:gd name="connsiteY42" fmla="*/ 3210130 h 6858000"/>
              <a:gd name="connsiteX43" fmla="*/ 7602877 w 12192000"/>
              <a:gd name="connsiteY43" fmla="*/ 3057057 h 6858000"/>
              <a:gd name="connsiteX44" fmla="*/ 7848777 w 12192000"/>
              <a:gd name="connsiteY44" fmla="*/ 2933840 h 6858000"/>
              <a:gd name="connsiteX45" fmla="*/ 7932507 w 12192000"/>
              <a:gd name="connsiteY45" fmla="*/ 2820997 h 6858000"/>
              <a:gd name="connsiteX46" fmla="*/ 7961812 w 12192000"/>
              <a:gd name="connsiteY46" fmla="*/ 2789372 h 6858000"/>
              <a:gd name="connsiteX47" fmla="*/ 8035185 w 12192000"/>
              <a:gd name="connsiteY47" fmla="*/ 2748129 h 6858000"/>
              <a:gd name="connsiteX48" fmla="*/ 8163202 w 12192000"/>
              <a:gd name="connsiteY48" fmla="*/ 2659069 h 6858000"/>
              <a:gd name="connsiteX49" fmla="*/ 8116270 w 12192000"/>
              <a:gd name="connsiteY49" fmla="*/ 2638828 h 6858000"/>
              <a:gd name="connsiteX50" fmla="*/ 7981202 w 12192000"/>
              <a:gd name="connsiteY50" fmla="*/ 2692720 h 6858000"/>
              <a:gd name="connsiteX51" fmla="*/ 7882928 w 12192000"/>
              <a:gd name="connsiteY51" fmla="*/ 2707140 h 6858000"/>
              <a:gd name="connsiteX52" fmla="*/ 8021303 w 12192000"/>
              <a:gd name="connsiteY52" fmla="*/ 2613022 h 6858000"/>
              <a:gd name="connsiteX53" fmla="*/ 8155270 w 12192000"/>
              <a:gd name="connsiteY53" fmla="*/ 2490563 h 6858000"/>
              <a:gd name="connsiteX54" fmla="*/ 8051930 w 12192000"/>
              <a:gd name="connsiteY54" fmla="*/ 2514093 h 6858000"/>
              <a:gd name="connsiteX55" fmla="*/ 8047523 w 12192000"/>
              <a:gd name="connsiteY55" fmla="*/ 2497647 h 6858000"/>
              <a:gd name="connsiteX56" fmla="*/ 8136981 w 12192000"/>
              <a:gd name="connsiteY56" fmla="*/ 2351913 h 6858000"/>
              <a:gd name="connsiteX57" fmla="*/ 8181271 w 12192000"/>
              <a:gd name="connsiteY57" fmla="*/ 2293214 h 6858000"/>
              <a:gd name="connsiteX58" fmla="*/ 8380457 w 12192000"/>
              <a:gd name="connsiteY58" fmla="*/ 2116360 h 6858000"/>
              <a:gd name="connsiteX59" fmla="*/ 8191404 w 12192000"/>
              <a:gd name="connsiteY59" fmla="*/ 2195300 h 6858000"/>
              <a:gd name="connsiteX60" fmla="*/ 8386627 w 12192000"/>
              <a:gd name="connsiteY60" fmla="*/ 2023250 h 6858000"/>
              <a:gd name="connsiteX61" fmla="*/ 8481372 w 12192000"/>
              <a:gd name="connsiteY61" fmla="*/ 1959745 h 6858000"/>
              <a:gd name="connsiteX62" fmla="*/ 8505390 w 12192000"/>
              <a:gd name="connsiteY62" fmla="*/ 1922299 h 6858000"/>
              <a:gd name="connsiteX63" fmla="*/ 8463305 w 12192000"/>
              <a:gd name="connsiteY63" fmla="*/ 1914202 h 6858000"/>
              <a:gd name="connsiteX64" fmla="*/ 8334185 w 12192000"/>
              <a:gd name="connsiteY64" fmla="*/ 1928626 h 6858000"/>
              <a:gd name="connsiteX65" fmla="*/ 8493491 w 12192000"/>
              <a:gd name="connsiteY65" fmla="*/ 1812998 h 6858000"/>
              <a:gd name="connsiteX66" fmla="*/ 8374066 w 12192000"/>
              <a:gd name="connsiteY66" fmla="*/ 1830708 h 6858000"/>
              <a:gd name="connsiteX67" fmla="*/ 8339694 w 12192000"/>
              <a:gd name="connsiteY67" fmla="*/ 1785166 h 6858000"/>
              <a:gd name="connsiteX68" fmla="*/ 8284168 w 12192000"/>
              <a:gd name="connsiteY68" fmla="*/ 1711540 h 6858000"/>
              <a:gd name="connsiteX69" fmla="*/ 8245831 w 12192000"/>
              <a:gd name="connsiteY69" fmla="*/ 1670552 h 6858000"/>
              <a:gd name="connsiteX70" fmla="*/ 8229745 w 12192000"/>
              <a:gd name="connsiteY70" fmla="*/ 1541517 h 6858000"/>
              <a:gd name="connsiteX71" fmla="*/ 8262796 w 12192000"/>
              <a:gd name="connsiteY71" fmla="*/ 1400336 h 6858000"/>
              <a:gd name="connsiteX72" fmla="*/ 8352254 w 12192000"/>
              <a:gd name="connsiteY72" fmla="*/ 1328987 h 6858000"/>
              <a:gd name="connsiteX73" fmla="*/ 8326473 w 12192000"/>
              <a:gd name="connsiteY73" fmla="*/ 1248781 h 6858000"/>
              <a:gd name="connsiteX74" fmla="*/ 8136099 w 12192000"/>
              <a:gd name="connsiteY74" fmla="*/ 1297360 h 6858000"/>
              <a:gd name="connsiteX75" fmla="*/ 8420998 w 12192000"/>
              <a:gd name="connsiteY75" fmla="*/ 1106336 h 6858000"/>
              <a:gd name="connsiteX76" fmla="*/ 8373186 w 12192000"/>
              <a:gd name="connsiteY76" fmla="*/ 1096722 h 6858000"/>
              <a:gd name="connsiteX77" fmla="*/ 8375169 w 12192000"/>
              <a:gd name="connsiteY77" fmla="*/ 1081794 h 6858000"/>
              <a:gd name="connsiteX78" fmla="*/ 8372084 w 12192000"/>
              <a:gd name="connsiteY78" fmla="*/ 989950 h 6858000"/>
              <a:gd name="connsiteX79" fmla="*/ 8364151 w 12192000"/>
              <a:gd name="connsiteY79" fmla="*/ 947697 h 6858000"/>
              <a:gd name="connsiteX80" fmla="*/ 8376711 w 12192000"/>
              <a:gd name="connsiteY80" fmla="*/ 899118 h 6858000"/>
              <a:gd name="connsiteX81" fmla="*/ 8162981 w 12192000"/>
              <a:gd name="connsiteY81" fmla="*/ 918094 h 6858000"/>
              <a:gd name="connsiteX82" fmla="*/ 8069999 w 12192000"/>
              <a:gd name="connsiteY82" fmla="*/ 906961 h 6858000"/>
              <a:gd name="connsiteX83" fmla="*/ 7907827 w 12192000"/>
              <a:gd name="connsiteY83" fmla="*/ 903926 h 6858000"/>
              <a:gd name="connsiteX84" fmla="*/ 7832692 w 12192000"/>
              <a:gd name="connsiteY84" fmla="*/ 913287 h 6858000"/>
              <a:gd name="connsiteX85" fmla="*/ 7768573 w 12192000"/>
              <a:gd name="connsiteY85" fmla="*/ 901144 h 6858000"/>
              <a:gd name="connsiteX86" fmla="*/ 7830048 w 12192000"/>
              <a:gd name="connsiteY86" fmla="*/ 843963 h 6858000"/>
              <a:gd name="connsiteX87" fmla="*/ 7916642 w 12192000"/>
              <a:gd name="connsiteY87" fmla="*/ 844721 h 6858000"/>
              <a:gd name="connsiteX88" fmla="*/ 7978337 w 12192000"/>
              <a:gd name="connsiteY88" fmla="*/ 807530 h 6858000"/>
              <a:gd name="connsiteX89" fmla="*/ 8037167 w 12192000"/>
              <a:gd name="connsiteY89" fmla="*/ 740226 h 6858000"/>
              <a:gd name="connsiteX90" fmla="*/ 8244728 w 12192000"/>
              <a:gd name="connsiteY90" fmla="*/ 632950 h 6858000"/>
              <a:gd name="connsiteX91" fmla="*/ 8282626 w 12192000"/>
              <a:gd name="connsiteY91" fmla="*/ 592216 h 6858000"/>
              <a:gd name="connsiteX92" fmla="*/ 7689250 w 12192000"/>
              <a:gd name="connsiteY92" fmla="*/ 747818 h 6858000"/>
              <a:gd name="connsiteX93" fmla="*/ 7872573 w 12192000"/>
              <a:gd name="connsiteY93" fmla="*/ 682541 h 6858000"/>
              <a:gd name="connsiteX94" fmla="*/ 7748521 w 12192000"/>
              <a:gd name="connsiteY94" fmla="*/ 694433 h 6858000"/>
              <a:gd name="connsiteX95" fmla="*/ 7679775 w 12192000"/>
              <a:gd name="connsiteY95" fmla="*/ 650662 h 6858000"/>
              <a:gd name="connsiteX96" fmla="*/ 7680657 w 12192000"/>
              <a:gd name="connsiteY96" fmla="*/ 638264 h 6858000"/>
              <a:gd name="connsiteX97" fmla="*/ 7731115 w 12192000"/>
              <a:gd name="connsiteY97" fmla="*/ 597528 h 6858000"/>
              <a:gd name="connsiteX98" fmla="*/ 7760642 w 12192000"/>
              <a:gd name="connsiteY98" fmla="*/ 571216 h 6858000"/>
              <a:gd name="connsiteX99" fmla="*/ 7841505 w 12192000"/>
              <a:gd name="connsiteY99" fmla="*/ 476336 h 6858000"/>
              <a:gd name="connsiteX100" fmla="*/ 7783776 w 12192000"/>
              <a:gd name="connsiteY100" fmla="*/ 466216 h 6858000"/>
              <a:gd name="connsiteX101" fmla="*/ 7762403 w 12192000"/>
              <a:gd name="connsiteY101" fmla="*/ 446481 h 6858000"/>
              <a:gd name="connsiteX102" fmla="*/ 7778488 w 12192000"/>
              <a:gd name="connsiteY102" fmla="*/ 418650 h 6858000"/>
              <a:gd name="connsiteX103" fmla="*/ 7957184 w 12192000"/>
              <a:gd name="connsiteY103" fmla="*/ 333131 h 6858000"/>
              <a:gd name="connsiteX104" fmla="*/ 7971064 w 12192000"/>
              <a:gd name="connsiteY104" fmla="*/ 266841 h 6858000"/>
              <a:gd name="connsiteX105" fmla="*/ 7937572 w 12192000"/>
              <a:gd name="connsiteY105" fmla="*/ 256975 h 6858000"/>
              <a:gd name="connsiteX106" fmla="*/ 7898573 w 12192000"/>
              <a:gd name="connsiteY106" fmla="*/ 261528 h 6858000"/>
              <a:gd name="connsiteX107" fmla="*/ 7929642 w 12192000"/>
              <a:gd name="connsiteY107" fmla="*/ 209408 h 6858000"/>
              <a:gd name="connsiteX108" fmla="*/ 8056117 w 12192000"/>
              <a:gd name="connsiteY108" fmla="*/ 156782 h 6858000"/>
              <a:gd name="connsiteX109" fmla="*/ 8025270 w 12192000"/>
              <a:gd name="connsiteY109" fmla="*/ 108457 h 6858000"/>
              <a:gd name="connsiteX110" fmla="*/ 8167695 w 12192000"/>
              <a:gd name="connsiteY110" fmla="*/ 35609 h 6858000"/>
              <a:gd name="connsiteX111" fmla="*/ 8251347 w 12192000"/>
              <a:gd name="connsiteY111" fmla="*/ 10203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10202 h 6858000"/>
              <a:gd name="connsiteX115" fmla="*/ 10023511 w 12192000"/>
              <a:gd name="connsiteY115" fmla="*/ 10202 h 6858000"/>
              <a:gd name="connsiteX116" fmla="*/ 10081290 w 12192000"/>
              <a:gd name="connsiteY116" fmla="*/ 46954 h 6858000"/>
              <a:gd name="connsiteX117" fmla="*/ 10208104 w 12192000"/>
              <a:gd name="connsiteY117" fmla="*/ 121978 h 6858000"/>
              <a:gd name="connsiteX118" fmla="*/ 9887339 w 12192000"/>
              <a:gd name="connsiteY118" fmla="*/ 204920 h 6858000"/>
              <a:gd name="connsiteX119" fmla="*/ 9575589 w 12192000"/>
              <a:gd name="connsiteY119" fmla="*/ 322144 h 6858000"/>
              <a:gd name="connsiteX120" fmla="*/ 9516842 w 12192000"/>
              <a:gd name="connsiteY120" fmla="*/ 370501 h 6858000"/>
              <a:gd name="connsiteX121" fmla="*/ 9031031 w 12192000"/>
              <a:gd name="connsiteY121" fmla="*/ 686665 h 6858000"/>
              <a:gd name="connsiteX122" fmla="*/ 9123967 w 12192000"/>
              <a:gd name="connsiteY122" fmla="*/ 753695 h 6858000"/>
              <a:gd name="connsiteX123" fmla="*/ 8951461 w 12192000"/>
              <a:gd name="connsiteY123" fmla="*/ 833883 h 6858000"/>
              <a:gd name="connsiteX124" fmla="*/ 8912607 w 12192000"/>
              <a:gd name="connsiteY124" fmla="*/ 867550 h 6858000"/>
              <a:gd name="connsiteX125" fmla="*/ 8945555 w 12192000"/>
              <a:gd name="connsiteY125" fmla="*/ 907951 h 6858000"/>
              <a:gd name="connsiteX126" fmla="*/ 9017042 w 12192000"/>
              <a:gd name="connsiteY126" fmla="*/ 936109 h 6858000"/>
              <a:gd name="connsiteX127" fmla="*/ 9111842 w 12192000"/>
              <a:gd name="connsiteY127" fmla="*/ 1007420 h 6858000"/>
              <a:gd name="connsiteX128" fmla="*/ 9108115 w 12192000"/>
              <a:gd name="connsiteY128" fmla="*/ 1063124 h 6858000"/>
              <a:gd name="connsiteX129" fmla="*/ 9051854 w 12192000"/>
              <a:gd name="connsiteY129" fmla="*/ 1164126 h 6858000"/>
              <a:gd name="connsiteX130" fmla="*/ 9136399 w 12192000"/>
              <a:gd name="connsiteY130" fmla="*/ 1269719 h 6858000"/>
              <a:gd name="connsiteX131" fmla="*/ 9179914 w 12192000"/>
              <a:gd name="connsiteY131" fmla="*/ 1300937 h 6858000"/>
              <a:gd name="connsiteX132" fmla="*/ 9095990 w 12192000"/>
              <a:gd name="connsiteY132" fmla="*/ 1311649 h 6858000"/>
              <a:gd name="connsiteX133" fmla="*/ 9066775 w 12192000"/>
              <a:gd name="connsiteY133" fmla="*/ 1355722 h 6858000"/>
              <a:gd name="connsiteX134" fmla="*/ 9053719 w 12192000"/>
              <a:gd name="connsiteY134" fmla="*/ 1377759 h 6858000"/>
              <a:gd name="connsiteX135" fmla="*/ 8974460 w 12192000"/>
              <a:gd name="connsiteY135" fmla="*/ 1515794 h 6858000"/>
              <a:gd name="connsiteX136" fmla="*/ 8987827 w 12192000"/>
              <a:gd name="connsiteY136" fmla="*/ 1554357 h 6858000"/>
              <a:gd name="connsiteX137" fmla="*/ 9119926 w 12192000"/>
              <a:gd name="connsiteY137" fmla="*/ 1740752 h 6858000"/>
              <a:gd name="connsiteX138" fmla="*/ 8979435 w 12192000"/>
              <a:gd name="connsiteY138" fmla="*/ 1792782 h 6858000"/>
              <a:gd name="connsiteX139" fmla="*/ 8971042 w 12192000"/>
              <a:gd name="connsiteY139" fmla="*/ 1880927 h 6858000"/>
              <a:gd name="connsiteX140" fmla="*/ 8899553 w 12192000"/>
              <a:gd name="connsiteY140" fmla="*/ 1979481 h 6858000"/>
              <a:gd name="connsiteX141" fmla="*/ 8742279 w 12192000"/>
              <a:gd name="connsiteY141" fmla="*/ 2118129 h 6858000"/>
              <a:gd name="connsiteX142" fmla="*/ 8653074 w 12192000"/>
              <a:gd name="connsiteY142" fmla="*/ 2211172 h 6858000"/>
              <a:gd name="connsiteX143" fmla="*/ 8806929 w 12192000"/>
              <a:gd name="connsiteY143" fmla="*/ 2235961 h 6858000"/>
              <a:gd name="connsiteX144" fmla="*/ 8830862 w 12192000"/>
              <a:gd name="connsiteY144" fmla="*/ 2250347 h 6858000"/>
              <a:gd name="connsiteX145" fmla="*/ 8812524 w 12192000"/>
              <a:gd name="connsiteY145" fmla="*/ 2299317 h 6858000"/>
              <a:gd name="connsiteX146" fmla="*/ 8787969 w 12192000"/>
              <a:gd name="connsiteY146" fmla="*/ 2347984 h 6858000"/>
              <a:gd name="connsiteX147" fmla="*/ 8805064 w 12192000"/>
              <a:gd name="connsiteY147" fmla="*/ 2386240 h 6858000"/>
              <a:gd name="connsiteX148" fmla="*/ 8925043 w 12192000"/>
              <a:gd name="connsiteY148" fmla="*/ 2551822 h 6858000"/>
              <a:gd name="connsiteX149" fmla="*/ 9023571 w 12192000"/>
              <a:gd name="connsiteY149" fmla="*/ 2617624 h 6858000"/>
              <a:gd name="connsiteX150" fmla="*/ 9247982 w 12192000"/>
              <a:gd name="connsiteY150" fmla="*/ 2916649 h 6858000"/>
              <a:gd name="connsiteX151" fmla="*/ 9318539 w 12192000"/>
              <a:gd name="connsiteY151" fmla="*/ 3013671 h 6858000"/>
              <a:gd name="connsiteX152" fmla="*/ 9266320 w 12192000"/>
              <a:gd name="connsiteY152" fmla="*/ 3047949 h 6858000"/>
              <a:gd name="connsiteX153" fmla="*/ 9366406 w 12192000"/>
              <a:gd name="connsiteY153" fmla="*/ 3149564 h 6858000"/>
              <a:gd name="connsiteX154" fmla="*/ 9484207 w 12192000"/>
              <a:gd name="connsiteY154" fmla="*/ 3262501 h 6858000"/>
              <a:gd name="connsiteX155" fmla="*/ 9514977 w 12192000"/>
              <a:gd name="connsiteY155" fmla="*/ 3292497 h 6858000"/>
              <a:gd name="connsiteX156" fmla="*/ 11943411 w 12192000"/>
              <a:gd name="connsiteY156" fmla="*/ 4299446 h 6858000"/>
              <a:gd name="connsiteX157" fmla="*/ 12108408 w 12192000"/>
              <a:gd name="connsiteY157" fmla="*/ 4283397 h 6858000"/>
              <a:gd name="connsiteX158" fmla="*/ 12192000 w 12192000"/>
              <a:gd name="connsiteY158" fmla="*/ 4266564 h 6858000"/>
              <a:gd name="connsiteX159" fmla="*/ 12192000 w 12192000"/>
              <a:gd name="connsiteY159" fmla="*/ 6858000 h 6858000"/>
              <a:gd name="connsiteX160" fmla="*/ 0 w 12192000"/>
              <a:gd name="connsiteY160" fmla="*/ 6858000 h 6858000"/>
              <a:gd name="connsiteX161" fmla="*/ 0 w 12192000"/>
              <a:gd name="connsiteY161" fmla="*/ 6205082 h 6858000"/>
              <a:gd name="connsiteX162" fmla="*/ 31834 w 12192000"/>
              <a:gd name="connsiteY162" fmla="*/ 6211531 h 6858000"/>
              <a:gd name="connsiteX163" fmla="*/ 247714 w 12192000"/>
              <a:gd name="connsiteY163" fmla="*/ 6232657 h 6858000"/>
              <a:gd name="connsiteX164" fmla="*/ 3425038 w 12192000"/>
              <a:gd name="connsiteY164" fmla="*/ 4907153 h 6858000"/>
              <a:gd name="connsiteX165" fmla="*/ 3465296 w 12192000"/>
              <a:gd name="connsiteY165" fmla="*/ 4867667 h 6858000"/>
              <a:gd name="connsiteX166" fmla="*/ 3619425 w 12192000"/>
              <a:gd name="connsiteY166" fmla="*/ 4719002 h 6858000"/>
              <a:gd name="connsiteX167" fmla="*/ 3750377 w 12192000"/>
              <a:gd name="connsiteY167" fmla="*/ 4585241 h 6858000"/>
              <a:gd name="connsiteX168" fmla="*/ 3682054 w 12192000"/>
              <a:gd name="connsiteY168" fmla="*/ 4540118 h 6858000"/>
              <a:gd name="connsiteX169" fmla="*/ 3774370 w 12192000"/>
              <a:gd name="connsiteY169" fmla="*/ 4412403 h 6858000"/>
              <a:gd name="connsiteX170" fmla="*/ 4067986 w 12192000"/>
              <a:gd name="connsiteY170" fmla="*/ 4018780 h 6858000"/>
              <a:gd name="connsiteX171" fmla="*/ 4196899 w 12192000"/>
              <a:gd name="connsiteY171" fmla="*/ 3932160 h 6858000"/>
              <a:gd name="connsiteX172" fmla="*/ 4353877 w 12192000"/>
              <a:gd name="connsiteY172" fmla="*/ 3714196 h 6858000"/>
              <a:gd name="connsiteX173" fmla="*/ 4376244 w 12192000"/>
              <a:gd name="connsiteY173" fmla="*/ 3663837 h 6858000"/>
              <a:gd name="connsiteX174" fmla="*/ 4344116 w 12192000"/>
              <a:gd name="connsiteY174" fmla="*/ 3599773 h 6858000"/>
              <a:gd name="connsiteX175" fmla="*/ 4320122 w 12192000"/>
              <a:gd name="connsiteY175" fmla="*/ 3535311 h 6858000"/>
              <a:gd name="connsiteX176" fmla="*/ 4351436 w 12192000"/>
              <a:gd name="connsiteY176" fmla="*/ 3516374 h 6858000"/>
              <a:gd name="connsiteX177" fmla="*/ 4552738 w 12192000"/>
              <a:gd name="connsiteY177" fmla="*/ 3483742 h 6858000"/>
              <a:gd name="connsiteX178" fmla="*/ 4436023 w 12192000"/>
              <a:gd name="connsiteY178" fmla="*/ 3361265 h 6858000"/>
              <a:gd name="connsiteX179" fmla="*/ 4230249 w 12192000"/>
              <a:gd name="connsiteY179" fmla="*/ 3178754 h 6858000"/>
              <a:gd name="connsiteX180" fmla="*/ 4136714 w 12192000"/>
              <a:gd name="connsiteY180" fmla="*/ 3049023 h 6858000"/>
              <a:gd name="connsiteX181" fmla="*/ 4125732 w 12192000"/>
              <a:gd name="connsiteY181" fmla="*/ 2932992 h 6858000"/>
              <a:gd name="connsiteX182" fmla="*/ 3941916 w 12192000"/>
              <a:gd name="connsiteY182" fmla="*/ 2864502 h 6858000"/>
              <a:gd name="connsiteX183" fmla="*/ 4114752 w 12192000"/>
              <a:gd name="connsiteY183" fmla="*/ 2619140 h 6858000"/>
              <a:gd name="connsiteX184" fmla="*/ 4132241 w 12192000"/>
              <a:gd name="connsiteY184" fmla="*/ 2568377 h 6858000"/>
              <a:gd name="connsiteX185" fmla="*/ 4028540 w 12192000"/>
              <a:gd name="connsiteY185" fmla="*/ 2386674 h 6858000"/>
              <a:gd name="connsiteX186" fmla="*/ 4011458 w 12192000"/>
              <a:gd name="connsiteY186" fmla="*/ 2357665 h 6858000"/>
              <a:gd name="connsiteX187" fmla="*/ 3973233 w 12192000"/>
              <a:gd name="connsiteY187" fmla="*/ 2299649 h 6858000"/>
              <a:gd name="connsiteX188" fmla="*/ 3863429 w 12192000"/>
              <a:gd name="connsiteY188" fmla="*/ 2285548 h 6858000"/>
              <a:gd name="connsiteX189" fmla="*/ 3920363 w 12192000"/>
              <a:gd name="connsiteY189" fmla="*/ 2244454 h 6858000"/>
              <a:gd name="connsiteX190" fmla="*/ 4030981 w 12192000"/>
              <a:gd name="connsiteY190" fmla="*/ 2105456 h 6858000"/>
              <a:gd name="connsiteX191" fmla="*/ 3957370 w 12192000"/>
              <a:gd name="connsiteY191" fmla="*/ 1972502 h 6858000"/>
              <a:gd name="connsiteX192" fmla="*/ 3952493 w 12192000"/>
              <a:gd name="connsiteY192" fmla="*/ 1899176 h 6858000"/>
              <a:gd name="connsiteX193" fmla="*/ 4076527 w 12192000"/>
              <a:gd name="connsiteY193" fmla="*/ 1805304 h 6858000"/>
              <a:gd name="connsiteX194" fmla="*/ 4170061 w 12192000"/>
              <a:gd name="connsiteY194" fmla="*/ 1768238 h 6858000"/>
              <a:gd name="connsiteX195" fmla="*/ 4213168 w 12192000"/>
              <a:gd name="connsiteY195" fmla="*/ 1715057 h 6858000"/>
              <a:gd name="connsiteX196" fmla="*/ 4162334 w 12192000"/>
              <a:gd name="connsiteY196" fmla="*/ 1670739 h 6858000"/>
              <a:gd name="connsiteX197" fmla="*/ 3936629 w 12192000"/>
              <a:gd name="connsiteY197" fmla="*/ 1565182 h 6858000"/>
              <a:gd name="connsiteX198" fmla="*/ 4058225 w 12192000"/>
              <a:gd name="connsiteY198" fmla="*/ 1476947 h 6858000"/>
              <a:gd name="connsiteX199" fmla="*/ 3422598 w 12192000"/>
              <a:gd name="connsiteY199" fmla="*/ 1060763 h 6858000"/>
              <a:gd name="connsiteX200" fmla="*/ 3345734 w 12192000"/>
              <a:gd name="connsiteY200" fmla="*/ 997107 h 6858000"/>
              <a:gd name="connsiteX201" fmla="*/ 2937846 w 12192000"/>
              <a:gd name="connsiteY201" fmla="*/ 842798 h 6858000"/>
              <a:gd name="connsiteX202" fmla="*/ 2518162 w 12192000"/>
              <a:gd name="connsiteY202" fmla="*/ 733618 h 6858000"/>
              <a:gd name="connsiteX203" fmla="*/ 2809744 w 12192000"/>
              <a:gd name="connsiteY203" fmla="*/ 503164 h 6858000"/>
              <a:gd name="connsiteX204" fmla="*/ 2364438 w 12192000"/>
              <a:gd name="connsiteY204" fmla="*/ 449579 h 6858000"/>
              <a:gd name="connsiteX205" fmla="*/ 2320927 w 12192000"/>
              <a:gd name="connsiteY205" fmla="*/ 451191 h 6858000"/>
              <a:gd name="connsiteX206" fmla="*/ 1446580 w 12192000"/>
              <a:gd name="connsiteY206" fmla="*/ 415735 h 6858000"/>
              <a:gd name="connsiteX207" fmla="*/ 193217 w 12192000"/>
              <a:gd name="connsiteY207" fmla="*/ 298092 h 6858000"/>
              <a:gd name="connsiteX208" fmla="*/ 0 w 12192000"/>
              <a:gd name="connsiteY208" fmla="*/ 2876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12192000" h="6858000">
                <a:moveTo>
                  <a:pt x="5396758" y="10203"/>
                </a:moveTo>
                <a:lnTo>
                  <a:pt x="5392866" y="11426"/>
                </a:lnTo>
                <a:cubicBezTo>
                  <a:pt x="5355355" y="23128"/>
                  <a:pt x="5318722" y="34070"/>
                  <a:pt x="5281815" y="43431"/>
                </a:cubicBezTo>
                <a:cubicBezTo>
                  <a:pt x="5203593" y="63166"/>
                  <a:pt x="5137272" y="116553"/>
                  <a:pt x="5060816" y="140336"/>
                </a:cubicBezTo>
                <a:cubicBezTo>
                  <a:pt x="5044508" y="145397"/>
                  <a:pt x="5024899" y="163107"/>
                  <a:pt x="5019170" y="180311"/>
                </a:cubicBezTo>
                <a:cubicBezTo>
                  <a:pt x="5000662" y="235975"/>
                  <a:pt x="4631152" y="392084"/>
                  <a:pt x="4674779" y="441672"/>
                </a:cubicBezTo>
                <a:cubicBezTo>
                  <a:pt x="4692846" y="462167"/>
                  <a:pt x="4716202" y="476842"/>
                  <a:pt x="4740661" y="497083"/>
                </a:cubicBezTo>
                <a:cubicBezTo>
                  <a:pt x="4703862" y="535288"/>
                  <a:pt x="4662440" y="551987"/>
                  <a:pt x="4618372" y="563372"/>
                </a:cubicBezTo>
                <a:cubicBezTo>
                  <a:pt x="4605150" y="566914"/>
                  <a:pt x="4592151" y="573998"/>
                  <a:pt x="4590828" y="591204"/>
                </a:cubicBezTo>
                <a:cubicBezTo>
                  <a:pt x="4589507" y="609167"/>
                  <a:pt x="4602948" y="616250"/>
                  <a:pt x="4614185" y="624601"/>
                </a:cubicBezTo>
                <a:cubicBezTo>
                  <a:pt x="4629828" y="636238"/>
                  <a:pt x="4645032" y="646361"/>
                  <a:pt x="4664862" y="647878"/>
                </a:cubicBezTo>
                <a:cubicBezTo>
                  <a:pt x="4697474" y="650156"/>
                  <a:pt x="4713117" y="682541"/>
                  <a:pt x="4732066" y="706829"/>
                </a:cubicBezTo>
                <a:cubicBezTo>
                  <a:pt x="4742642" y="720492"/>
                  <a:pt x="4747931" y="748069"/>
                  <a:pt x="4729423" y="752878"/>
                </a:cubicBezTo>
                <a:cubicBezTo>
                  <a:pt x="4684915" y="764517"/>
                  <a:pt x="4688440" y="798167"/>
                  <a:pt x="4689540" y="836372"/>
                </a:cubicBezTo>
                <a:cubicBezTo>
                  <a:pt x="4691083" y="883686"/>
                  <a:pt x="4717306" y="905443"/>
                  <a:pt x="4749475" y="923661"/>
                </a:cubicBezTo>
                <a:cubicBezTo>
                  <a:pt x="4760491" y="929986"/>
                  <a:pt x="4776134" y="929733"/>
                  <a:pt x="4780322" y="949468"/>
                </a:cubicBezTo>
                <a:cubicBezTo>
                  <a:pt x="4762254" y="968191"/>
                  <a:pt x="4740220" y="953012"/>
                  <a:pt x="4720828" y="958323"/>
                </a:cubicBezTo>
                <a:cubicBezTo>
                  <a:pt x="4704745" y="962624"/>
                  <a:pt x="4678083" y="960348"/>
                  <a:pt x="4700119" y="994757"/>
                </a:cubicBezTo>
                <a:cubicBezTo>
                  <a:pt x="4706508" y="1004624"/>
                  <a:pt x="4699016" y="1012216"/>
                  <a:pt x="4690862" y="1012975"/>
                </a:cubicBezTo>
                <a:cubicBezTo>
                  <a:pt x="4625643" y="1020817"/>
                  <a:pt x="4655609" y="1090397"/>
                  <a:pt x="4634676" y="1127083"/>
                </a:cubicBezTo>
                <a:cubicBezTo>
                  <a:pt x="4628948" y="1137203"/>
                  <a:pt x="4635118" y="1154661"/>
                  <a:pt x="4644152" y="1158961"/>
                </a:cubicBezTo>
                <a:cubicBezTo>
                  <a:pt x="4701880" y="1187300"/>
                  <a:pt x="4709813" y="1254854"/>
                  <a:pt x="4737797" y="1313047"/>
                </a:cubicBezTo>
                <a:cubicBezTo>
                  <a:pt x="4707388" y="1336070"/>
                  <a:pt x="4671033" y="1341130"/>
                  <a:pt x="4638204" y="1356058"/>
                </a:cubicBezTo>
                <a:cubicBezTo>
                  <a:pt x="4604049" y="1371745"/>
                  <a:pt x="4604049" y="1383384"/>
                  <a:pt x="4632253" y="1428925"/>
                </a:cubicBezTo>
                <a:cubicBezTo>
                  <a:pt x="4558880" y="1438794"/>
                  <a:pt x="4558880" y="1438794"/>
                  <a:pt x="4581575" y="1510395"/>
                </a:cubicBezTo>
                <a:cubicBezTo>
                  <a:pt x="4520098" y="1516975"/>
                  <a:pt x="4479557" y="1550877"/>
                  <a:pt x="4470084" y="1625011"/>
                </a:cubicBezTo>
                <a:cubicBezTo>
                  <a:pt x="4465456" y="1660938"/>
                  <a:pt x="4437693" y="1677889"/>
                  <a:pt x="4406845" y="1701926"/>
                </a:cubicBezTo>
                <a:cubicBezTo>
                  <a:pt x="4445184" y="1725204"/>
                  <a:pt x="4471185" y="1773781"/>
                  <a:pt x="4515913" y="1722418"/>
                </a:cubicBezTo>
                <a:cubicBezTo>
                  <a:pt x="4532219" y="1703697"/>
                  <a:pt x="4530678" y="1727480"/>
                  <a:pt x="4532879" y="1734311"/>
                </a:cubicBezTo>
                <a:cubicBezTo>
                  <a:pt x="4538167" y="1751009"/>
                  <a:pt x="4527151" y="1762142"/>
                  <a:pt x="4519880" y="1774792"/>
                </a:cubicBezTo>
                <a:cubicBezTo>
                  <a:pt x="4512828" y="1787443"/>
                  <a:pt x="4504454" y="1800852"/>
                  <a:pt x="4502473" y="1815024"/>
                </a:cubicBezTo>
                <a:cubicBezTo>
                  <a:pt x="4501151" y="1824890"/>
                  <a:pt x="4507541" y="1839310"/>
                  <a:pt x="4514592" y="1846649"/>
                </a:cubicBezTo>
                <a:cubicBezTo>
                  <a:pt x="4551609" y="1885359"/>
                  <a:pt x="4529576" y="1972396"/>
                  <a:pt x="4599644" y="1983529"/>
                </a:cubicBezTo>
                <a:cubicBezTo>
                  <a:pt x="4631152" y="1988587"/>
                  <a:pt x="4646354" y="2020467"/>
                  <a:pt x="4669490" y="2037925"/>
                </a:cubicBezTo>
                <a:cubicBezTo>
                  <a:pt x="4749914" y="2098901"/>
                  <a:pt x="4803679" y="2177334"/>
                  <a:pt x="4828575" y="2285118"/>
                </a:cubicBezTo>
                <a:cubicBezTo>
                  <a:pt x="4835406" y="2314973"/>
                  <a:pt x="4861627" y="2339010"/>
                  <a:pt x="4878593" y="2365322"/>
                </a:cubicBezTo>
                <a:cubicBezTo>
                  <a:pt x="4870440" y="2384551"/>
                  <a:pt x="4825932" y="2343057"/>
                  <a:pt x="4841575" y="2393659"/>
                </a:cubicBezTo>
                <a:cubicBezTo>
                  <a:pt x="4853473" y="2431612"/>
                  <a:pt x="4883881" y="2455142"/>
                  <a:pt x="4912527" y="2477660"/>
                </a:cubicBezTo>
                <a:cubicBezTo>
                  <a:pt x="4945136" y="2503214"/>
                  <a:pt x="4981273" y="2523708"/>
                  <a:pt x="4996035" y="2571021"/>
                </a:cubicBezTo>
                <a:cubicBezTo>
                  <a:pt x="4999120" y="2581142"/>
                  <a:pt x="5009034" y="2591768"/>
                  <a:pt x="5017848" y="2595818"/>
                </a:cubicBezTo>
                <a:cubicBezTo>
                  <a:pt x="5477478" y="3428480"/>
                  <a:pt x="6608922" y="3434045"/>
                  <a:pt x="6739364" y="3428225"/>
                </a:cubicBezTo>
                <a:cubicBezTo>
                  <a:pt x="6897348" y="3420888"/>
                  <a:pt x="7046739" y="3369527"/>
                  <a:pt x="7193263" y="3305514"/>
                </a:cubicBezTo>
                <a:cubicBezTo>
                  <a:pt x="7255180" y="3278442"/>
                  <a:pt x="7312688" y="3239986"/>
                  <a:pt x="7372843" y="3210130"/>
                </a:cubicBezTo>
                <a:cubicBezTo>
                  <a:pt x="7455910" y="3168888"/>
                  <a:pt x="7520029" y="3090202"/>
                  <a:pt x="7602877" y="3057057"/>
                </a:cubicBezTo>
                <a:cubicBezTo>
                  <a:pt x="7688148" y="3022900"/>
                  <a:pt x="7761081" y="2960407"/>
                  <a:pt x="7848777" y="2933840"/>
                </a:cubicBezTo>
                <a:cubicBezTo>
                  <a:pt x="7895048" y="2919672"/>
                  <a:pt x="7939777" y="2894118"/>
                  <a:pt x="7932507" y="2820997"/>
                </a:cubicBezTo>
                <a:cubicBezTo>
                  <a:pt x="7930523" y="2800249"/>
                  <a:pt x="7942641" y="2783300"/>
                  <a:pt x="7961812" y="2789372"/>
                </a:cubicBezTo>
                <a:cubicBezTo>
                  <a:pt x="7998386" y="2800757"/>
                  <a:pt x="8014912" y="2770648"/>
                  <a:pt x="8035185" y="2748129"/>
                </a:cubicBezTo>
                <a:cubicBezTo>
                  <a:pt x="8071320" y="2708154"/>
                  <a:pt x="8105692" y="2665649"/>
                  <a:pt x="8163202" y="2659069"/>
                </a:cubicBezTo>
                <a:cubicBezTo>
                  <a:pt x="8152185" y="2627694"/>
                  <a:pt x="8133456" y="2632250"/>
                  <a:pt x="8116270" y="2638828"/>
                </a:cubicBezTo>
                <a:cubicBezTo>
                  <a:pt x="8071100" y="2656035"/>
                  <a:pt x="8026370" y="2675515"/>
                  <a:pt x="7981202" y="2692720"/>
                </a:cubicBezTo>
                <a:cubicBezTo>
                  <a:pt x="7951676" y="2703854"/>
                  <a:pt x="7922369" y="2719540"/>
                  <a:pt x="7882928" y="2707140"/>
                </a:cubicBezTo>
                <a:cubicBezTo>
                  <a:pt x="7916861" y="2643889"/>
                  <a:pt x="7974590" y="2632503"/>
                  <a:pt x="8021303" y="2613022"/>
                </a:cubicBezTo>
                <a:cubicBezTo>
                  <a:pt x="8079692" y="2588480"/>
                  <a:pt x="8114065" y="2542177"/>
                  <a:pt x="8155270" y="2490563"/>
                </a:cubicBezTo>
                <a:cubicBezTo>
                  <a:pt x="8112303" y="2478166"/>
                  <a:pt x="8085642" y="2516119"/>
                  <a:pt x="8051930" y="2514093"/>
                </a:cubicBezTo>
                <a:cubicBezTo>
                  <a:pt x="8050167" y="2507517"/>
                  <a:pt x="8047083" y="2497902"/>
                  <a:pt x="8047523" y="2497647"/>
                </a:cubicBezTo>
                <a:cubicBezTo>
                  <a:pt x="8102608" y="2469310"/>
                  <a:pt x="8128387" y="2416179"/>
                  <a:pt x="8136981" y="2351913"/>
                </a:cubicBezTo>
                <a:cubicBezTo>
                  <a:pt x="8141388" y="2318769"/>
                  <a:pt x="8161439" y="2308395"/>
                  <a:pt x="8181271" y="2293214"/>
                </a:cubicBezTo>
                <a:cubicBezTo>
                  <a:pt x="8250456" y="2239323"/>
                  <a:pt x="8323609" y="2190493"/>
                  <a:pt x="8380457" y="2116360"/>
                </a:cubicBezTo>
                <a:cubicBezTo>
                  <a:pt x="8314796" y="2126228"/>
                  <a:pt x="8262135" y="2174552"/>
                  <a:pt x="8191404" y="2195300"/>
                </a:cubicBezTo>
                <a:cubicBezTo>
                  <a:pt x="8247591" y="2113829"/>
                  <a:pt x="8320305" y="2072589"/>
                  <a:pt x="8386627" y="2023250"/>
                </a:cubicBezTo>
                <a:cubicBezTo>
                  <a:pt x="8416814" y="2000732"/>
                  <a:pt x="8444796" y="1971889"/>
                  <a:pt x="8481372" y="1959745"/>
                </a:cubicBezTo>
                <a:cubicBezTo>
                  <a:pt x="8494374" y="1955444"/>
                  <a:pt x="8515746" y="1946335"/>
                  <a:pt x="8505390" y="1922299"/>
                </a:cubicBezTo>
                <a:cubicBezTo>
                  <a:pt x="8496577" y="1902312"/>
                  <a:pt x="8479170" y="1908382"/>
                  <a:pt x="8463305" y="1914202"/>
                </a:cubicBezTo>
                <a:cubicBezTo>
                  <a:pt x="8425186" y="1928626"/>
                  <a:pt x="8385745" y="1928877"/>
                  <a:pt x="8334185" y="1928626"/>
                </a:cubicBezTo>
                <a:cubicBezTo>
                  <a:pt x="8377372" y="1862588"/>
                  <a:pt x="8456476" y="1882323"/>
                  <a:pt x="8493491" y="1812998"/>
                </a:cubicBezTo>
                <a:cubicBezTo>
                  <a:pt x="8447220" y="1800852"/>
                  <a:pt x="8411525" y="1825901"/>
                  <a:pt x="8374066" y="1830708"/>
                </a:cubicBezTo>
                <a:cubicBezTo>
                  <a:pt x="8340136" y="1835009"/>
                  <a:pt x="8331762" y="1823372"/>
                  <a:pt x="8339694" y="1785166"/>
                </a:cubicBezTo>
                <a:cubicBezTo>
                  <a:pt x="8352032" y="1725708"/>
                  <a:pt x="8333524" y="1695347"/>
                  <a:pt x="8284168" y="1711540"/>
                </a:cubicBezTo>
                <a:cubicBezTo>
                  <a:pt x="8238339" y="1726720"/>
                  <a:pt x="8233491" y="1704457"/>
                  <a:pt x="8245831" y="1670552"/>
                </a:cubicBezTo>
                <a:cubicBezTo>
                  <a:pt x="8263456" y="1621216"/>
                  <a:pt x="8243407" y="1583011"/>
                  <a:pt x="8229745" y="1541517"/>
                </a:cubicBezTo>
                <a:cubicBezTo>
                  <a:pt x="8208812" y="1478263"/>
                  <a:pt x="8217625" y="1447395"/>
                  <a:pt x="8262796" y="1400336"/>
                </a:cubicBezTo>
                <a:cubicBezTo>
                  <a:pt x="8288134" y="1374020"/>
                  <a:pt x="8315455" y="1351758"/>
                  <a:pt x="8352254" y="1328987"/>
                </a:cubicBezTo>
                <a:cubicBezTo>
                  <a:pt x="8267422" y="1316589"/>
                  <a:pt x="8356441" y="1274842"/>
                  <a:pt x="8326473" y="1248781"/>
                </a:cubicBezTo>
                <a:cubicBezTo>
                  <a:pt x="8266541" y="1238155"/>
                  <a:pt x="8217625" y="1321142"/>
                  <a:pt x="8136099" y="1297360"/>
                </a:cubicBezTo>
                <a:cubicBezTo>
                  <a:pt x="8236795" y="1225502"/>
                  <a:pt x="8348067" y="1201974"/>
                  <a:pt x="8420998" y="1106336"/>
                </a:cubicBezTo>
                <a:cubicBezTo>
                  <a:pt x="8404254" y="1084576"/>
                  <a:pt x="8387508" y="1104818"/>
                  <a:pt x="8373186" y="1096722"/>
                </a:cubicBezTo>
                <a:cubicBezTo>
                  <a:pt x="8373627" y="1091662"/>
                  <a:pt x="8372523" y="1084070"/>
                  <a:pt x="8375169" y="1081794"/>
                </a:cubicBezTo>
                <a:cubicBezTo>
                  <a:pt x="8429592" y="1029673"/>
                  <a:pt x="8430475" y="1028409"/>
                  <a:pt x="8372084" y="989950"/>
                </a:cubicBezTo>
                <a:cubicBezTo>
                  <a:pt x="8351592" y="976540"/>
                  <a:pt x="8353356" y="964648"/>
                  <a:pt x="8364151" y="947697"/>
                </a:cubicBezTo>
                <a:cubicBezTo>
                  <a:pt x="8371865" y="935805"/>
                  <a:pt x="8381118" y="925179"/>
                  <a:pt x="8376711" y="899118"/>
                </a:cubicBezTo>
                <a:cubicBezTo>
                  <a:pt x="8344763" y="932517"/>
                  <a:pt x="8190304" y="921636"/>
                  <a:pt x="8162981" y="918094"/>
                </a:cubicBezTo>
                <a:cubicBezTo>
                  <a:pt x="8132354" y="914300"/>
                  <a:pt x="8102167" y="898107"/>
                  <a:pt x="8069999" y="906961"/>
                </a:cubicBezTo>
                <a:cubicBezTo>
                  <a:pt x="8044219" y="914048"/>
                  <a:pt x="7924795" y="982613"/>
                  <a:pt x="7907827" y="903926"/>
                </a:cubicBezTo>
                <a:cubicBezTo>
                  <a:pt x="7906945" y="900130"/>
                  <a:pt x="7858693" y="908987"/>
                  <a:pt x="7832692" y="913287"/>
                </a:cubicBezTo>
                <a:cubicBezTo>
                  <a:pt x="7809776" y="916830"/>
                  <a:pt x="7783996" y="932517"/>
                  <a:pt x="7768573" y="901144"/>
                </a:cubicBezTo>
                <a:cubicBezTo>
                  <a:pt x="7759538" y="882673"/>
                  <a:pt x="7796776" y="846999"/>
                  <a:pt x="7830048" y="843963"/>
                </a:cubicBezTo>
                <a:cubicBezTo>
                  <a:pt x="7858913" y="841178"/>
                  <a:pt x="7889099" y="837130"/>
                  <a:pt x="7916642" y="844721"/>
                </a:cubicBezTo>
                <a:cubicBezTo>
                  <a:pt x="7950573" y="853831"/>
                  <a:pt x="7968860" y="839156"/>
                  <a:pt x="7978337" y="807530"/>
                </a:cubicBezTo>
                <a:cubicBezTo>
                  <a:pt x="7988911" y="772614"/>
                  <a:pt x="8009185" y="756419"/>
                  <a:pt x="8037167" y="740226"/>
                </a:cubicBezTo>
                <a:cubicBezTo>
                  <a:pt x="8105033" y="701012"/>
                  <a:pt x="8170253" y="655722"/>
                  <a:pt x="8244728" y="632950"/>
                </a:cubicBezTo>
                <a:cubicBezTo>
                  <a:pt x="8259491" y="628396"/>
                  <a:pt x="8275796" y="622323"/>
                  <a:pt x="8282626" y="592216"/>
                </a:cubicBezTo>
                <a:cubicBezTo>
                  <a:pt x="8081014" y="637251"/>
                  <a:pt x="7897251" y="754650"/>
                  <a:pt x="7689250" y="747818"/>
                </a:cubicBezTo>
                <a:cubicBezTo>
                  <a:pt x="7746098" y="710625"/>
                  <a:pt x="7811978" y="708600"/>
                  <a:pt x="7872573" y="682541"/>
                </a:cubicBezTo>
                <a:cubicBezTo>
                  <a:pt x="7829607" y="663058"/>
                  <a:pt x="7789284" y="683299"/>
                  <a:pt x="7748521" y="694433"/>
                </a:cubicBezTo>
                <a:cubicBezTo>
                  <a:pt x="7714368" y="703539"/>
                  <a:pt x="7683521" y="705058"/>
                  <a:pt x="7679775" y="650662"/>
                </a:cubicBezTo>
                <a:cubicBezTo>
                  <a:pt x="7681099" y="647120"/>
                  <a:pt x="7680878" y="642565"/>
                  <a:pt x="7680657" y="638264"/>
                </a:cubicBezTo>
                <a:cubicBezTo>
                  <a:pt x="7692117" y="615746"/>
                  <a:pt x="7709962" y="604107"/>
                  <a:pt x="7731115" y="597528"/>
                </a:cubicBezTo>
                <a:cubicBezTo>
                  <a:pt x="7743895" y="593480"/>
                  <a:pt x="7760860" y="587408"/>
                  <a:pt x="7760642" y="571216"/>
                </a:cubicBezTo>
                <a:cubicBezTo>
                  <a:pt x="7759980" y="511252"/>
                  <a:pt x="7800743" y="493793"/>
                  <a:pt x="7841505" y="476336"/>
                </a:cubicBezTo>
                <a:cubicBezTo>
                  <a:pt x="7818810" y="446481"/>
                  <a:pt x="7800963" y="468492"/>
                  <a:pt x="7783776" y="466216"/>
                </a:cubicBezTo>
                <a:cubicBezTo>
                  <a:pt x="7772539" y="464697"/>
                  <a:pt x="7762403" y="461915"/>
                  <a:pt x="7762403" y="446481"/>
                </a:cubicBezTo>
                <a:cubicBezTo>
                  <a:pt x="7762183" y="433576"/>
                  <a:pt x="7767472" y="418901"/>
                  <a:pt x="7778488" y="418650"/>
                </a:cubicBezTo>
                <a:cubicBezTo>
                  <a:pt x="7847454" y="416372"/>
                  <a:pt x="7885573" y="333384"/>
                  <a:pt x="7957184" y="333131"/>
                </a:cubicBezTo>
                <a:cubicBezTo>
                  <a:pt x="7999930" y="333131"/>
                  <a:pt x="7934928" y="286324"/>
                  <a:pt x="7971064" y="266841"/>
                </a:cubicBezTo>
                <a:cubicBezTo>
                  <a:pt x="7978998" y="262539"/>
                  <a:pt x="7950352" y="255964"/>
                  <a:pt x="7937572" y="256975"/>
                </a:cubicBezTo>
                <a:cubicBezTo>
                  <a:pt x="7925014" y="257986"/>
                  <a:pt x="7913777" y="270384"/>
                  <a:pt x="7898573" y="261528"/>
                </a:cubicBezTo>
                <a:cubicBezTo>
                  <a:pt x="7890201" y="229903"/>
                  <a:pt x="7911793" y="218263"/>
                  <a:pt x="7929642" y="209408"/>
                </a:cubicBezTo>
                <a:cubicBezTo>
                  <a:pt x="7970845" y="188914"/>
                  <a:pt x="8010947" y="164120"/>
                  <a:pt x="8056117" y="156782"/>
                </a:cubicBezTo>
                <a:cubicBezTo>
                  <a:pt x="8072200" y="154252"/>
                  <a:pt x="8032981" y="120348"/>
                  <a:pt x="8025270" y="108457"/>
                </a:cubicBezTo>
                <a:cubicBezTo>
                  <a:pt x="8070715" y="77210"/>
                  <a:pt x="8118460" y="54170"/>
                  <a:pt x="8167695" y="35609"/>
                </a:cubicBezTo>
                <a:lnTo>
                  <a:pt x="8251347" y="102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0202"/>
                </a:lnTo>
                <a:lnTo>
                  <a:pt x="10023511" y="10202"/>
                </a:lnTo>
                <a:lnTo>
                  <a:pt x="10081290" y="46954"/>
                </a:lnTo>
                <a:cubicBezTo>
                  <a:pt x="10124649" y="67728"/>
                  <a:pt x="10173137" y="84332"/>
                  <a:pt x="10208104" y="121978"/>
                </a:cubicBezTo>
                <a:cubicBezTo>
                  <a:pt x="10094034" y="151970"/>
                  <a:pt x="9991464" y="182272"/>
                  <a:pt x="9887339" y="204920"/>
                </a:cubicBezTo>
                <a:cubicBezTo>
                  <a:pt x="9776996" y="228793"/>
                  <a:pt x="9683441" y="293373"/>
                  <a:pt x="9575589" y="322144"/>
                </a:cubicBezTo>
                <a:cubicBezTo>
                  <a:pt x="9552585" y="328266"/>
                  <a:pt x="9524923" y="349690"/>
                  <a:pt x="9516842" y="370501"/>
                </a:cubicBezTo>
                <a:cubicBezTo>
                  <a:pt x="9490734" y="437836"/>
                  <a:pt x="8969489" y="626679"/>
                  <a:pt x="9031031" y="686665"/>
                </a:cubicBezTo>
                <a:cubicBezTo>
                  <a:pt x="9056518" y="711458"/>
                  <a:pt x="9089464" y="729209"/>
                  <a:pt x="9123967" y="753695"/>
                </a:cubicBezTo>
                <a:cubicBezTo>
                  <a:pt x="9072057" y="799910"/>
                  <a:pt x="9013626" y="820111"/>
                  <a:pt x="8951461" y="833883"/>
                </a:cubicBezTo>
                <a:cubicBezTo>
                  <a:pt x="8932810" y="838168"/>
                  <a:pt x="8914473" y="846737"/>
                  <a:pt x="8912607" y="867550"/>
                </a:cubicBezTo>
                <a:cubicBezTo>
                  <a:pt x="8910744" y="889280"/>
                  <a:pt x="8929704" y="897848"/>
                  <a:pt x="8945555" y="907951"/>
                </a:cubicBezTo>
                <a:cubicBezTo>
                  <a:pt x="8967622" y="922028"/>
                  <a:pt x="8989069" y="934273"/>
                  <a:pt x="9017042" y="936109"/>
                </a:cubicBezTo>
                <a:cubicBezTo>
                  <a:pt x="9063046" y="938863"/>
                  <a:pt x="9085112" y="978039"/>
                  <a:pt x="9111842" y="1007420"/>
                </a:cubicBezTo>
                <a:cubicBezTo>
                  <a:pt x="9126761" y="1023949"/>
                  <a:pt x="9134223" y="1057308"/>
                  <a:pt x="9108115" y="1063124"/>
                </a:cubicBezTo>
                <a:cubicBezTo>
                  <a:pt x="9045328" y="1077205"/>
                  <a:pt x="9050302" y="1117910"/>
                  <a:pt x="9051854" y="1164126"/>
                </a:cubicBezTo>
                <a:cubicBezTo>
                  <a:pt x="9054030" y="1221361"/>
                  <a:pt x="9091019" y="1247681"/>
                  <a:pt x="9136399" y="1269719"/>
                </a:cubicBezTo>
                <a:cubicBezTo>
                  <a:pt x="9151940" y="1277369"/>
                  <a:pt x="9174006" y="1277064"/>
                  <a:pt x="9179914" y="1300937"/>
                </a:cubicBezTo>
                <a:cubicBezTo>
                  <a:pt x="9154426" y="1323586"/>
                  <a:pt x="9123344" y="1305223"/>
                  <a:pt x="9095990" y="1311649"/>
                </a:cubicBezTo>
                <a:cubicBezTo>
                  <a:pt x="9073302" y="1316851"/>
                  <a:pt x="9035692" y="1314098"/>
                  <a:pt x="9066775" y="1355722"/>
                </a:cubicBezTo>
                <a:cubicBezTo>
                  <a:pt x="9075790" y="1367658"/>
                  <a:pt x="9065221" y="1376842"/>
                  <a:pt x="9053719" y="1377759"/>
                </a:cubicBezTo>
                <a:cubicBezTo>
                  <a:pt x="8961718" y="1387247"/>
                  <a:pt x="9003989" y="1471416"/>
                  <a:pt x="8974460" y="1515794"/>
                </a:cubicBezTo>
                <a:cubicBezTo>
                  <a:pt x="8966381" y="1528036"/>
                  <a:pt x="8975084" y="1549154"/>
                  <a:pt x="8987827" y="1554357"/>
                </a:cubicBezTo>
                <a:cubicBezTo>
                  <a:pt x="9069261" y="1588638"/>
                  <a:pt x="9080451" y="1670357"/>
                  <a:pt x="9119926" y="1740752"/>
                </a:cubicBezTo>
                <a:cubicBezTo>
                  <a:pt x="9077031" y="1768602"/>
                  <a:pt x="9025747" y="1774723"/>
                  <a:pt x="8979435" y="1792782"/>
                </a:cubicBezTo>
                <a:cubicBezTo>
                  <a:pt x="8931257" y="1811758"/>
                  <a:pt x="8931257" y="1825837"/>
                  <a:pt x="8971042" y="1880927"/>
                </a:cubicBezTo>
                <a:cubicBezTo>
                  <a:pt x="8867539" y="1892865"/>
                  <a:pt x="8867539" y="1892865"/>
                  <a:pt x="8899553" y="1979481"/>
                </a:cubicBezTo>
                <a:cubicBezTo>
                  <a:pt x="8812832" y="1987439"/>
                  <a:pt x="8755644" y="2028451"/>
                  <a:pt x="8742279" y="2118129"/>
                </a:cubicBezTo>
                <a:cubicBezTo>
                  <a:pt x="8735751" y="2161590"/>
                  <a:pt x="8696588" y="2182094"/>
                  <a:pt x="8653074" y="2211172"/>
                </a:cubicBezTo>
                <a:cubicBezTo>
                  <a:pt x="8707155" y="2239331"/>
                  <a:pt x="8743833" y="2298094"/>
                  <a:pt x="8806929" y="2235961"/>
                </a:cubicBezTo>
                <a:cubicBezTo>
                  <a:pt x="8829929" y="2213314"/>
                  <a:pt x="8827757" y="2242084"/>
                  <a:pt x="8830862" y="2250347"/>
                </a:cubicBezTo>
                <a:cubicBezTo>
                  <a:pt x="8838321" y="2270546"/>
                  <a:pt x="8822781" y="2284015"/>
                  <a:pt x="8812524" y="2299317"/>
                </a:cubicBezTo>
                <a:cubicBezTo>
                  <a:pt x="8802578" y="2314621"/>
                  <a:pt x="8790765" y="2330841"/>
                  <a:pt x="8787969" y="2347984"/>
                </a:cubicBezTo>
                <a:cubicBezTo>
                  <a:pt x="8786105" y="2359919"/>
                  <a:pt x="8795118" y="2377363"/>
                  <a:pt x="8805064" y="2386240"/>
                </a:cubicBezTo>
                <a:cubicBezTo>
                  <a:pt x="8857283" y="2433068"/>
                  <a:pt x="8826201" y="2538354"/>
                  <a:pt x="8925043" y="2551822"/>
                </a:cubicBezTo>
                <a:cubicBezTo>
                  <a:pt x="8969489" y="2557941"/>
                  <a:pt x="8990934" y="2596506"/>
                  <a:pt x="9023571" y="2617624"/>
                </a:cubicBezTo>
                <a:cubicBezTo>
                  <a:pt x="9137020" y="2691385"/>
                  <a:pt x="9212861" y="2786265"/>
                  <a:pt x="9247982" y="2916649"/>
                </a:cubicBezTo>
                <a:cubicBezTo>
                  <a:pt x="9257617" y="2952764"/>
                  <a:pt x="9294606" y="2981842"/>
                  <a:pt x="9318539" y="3013671"/>
                </a:cubicBezTo>
                <a:cubicBezTo>
                  <a:pt x="9307037" y="3036932"/>
                  <a:pt x="9244252" y="2986737"/>
                  <a:pt x="9266320" y="3047949"/>
                </a:cubicBezTo>
                <a:cubicBezTo>
                  <a:pt x="9283104" y="3093860"/>
                  <a:pt x="9325999" y="3122324"/>
                  <a:pt x="9366406" y="3149564"/>
                </a:cubicBezTo>
                <a:cubicBezTo>
                  <a:pt x="9412407" y="3180476"/>
                  <a:pt x="9463381" y="3205267"/>
                  <a:pt x="9484207" y="3262501"/>
                </a:cubicBezTo>
                <a:cubicBezTo>
                  <a:pt x="9488559" y="3274744"/>
                  <a:pt x="9502544" y="3287599"/>
                  <a:pt x="9514977" y="3292497"/>
                </a:cubicBezTo>
                <a:cubicBezTo>
                  <a:pt x="10163348" y="4299754"/>
                  <a:pt x="11759406" y="4306487"/>
                  <a:pt x="11943411" y="4299446"/>
                </a:cubicBezTo>
                <a:cubicBezTo>
                  <a:pt x="11999126" y="4297227"/>
                  <a:pt x="12054083" y="4291680"/>
                  <a:pt x="12108408" y="4283397"/>
                </a:cubicBezTo>
                <a:lnTo>
                  <a:pt x="12192000" y="426656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205082"/>
                </a:lnTo>
                <a:lnTo>
                  <a:pt x="31834" y="6211531"/>
                </a:lnTo>
                <a:cubicBezTo>
                  <a:pt x="102913" y="6222434"/>
                  <a:pt x="174818" y="6229736"/>
                  <a:pt x="247714" y="6232657"/>
                </a:cubicBezTo>
                <a:cubicBezTo>
                  <a:pt x="488463" y="6241925"/>
                  <a:pt x="2576720" y="6233063"/>
                  <a:pt x="3425038" y="4907153"/>
                </a:cubicBezTo>
                <a:cubicBezTo>
                  <a:pt x="3441305" y="4900705"/>
                  <a:pt x="3459603" y="4883784"/>
                  <a:pt x="3465296" y="4867667"/>
                </a:cubicBezTo>
                <a:cubicBezTo>
                  <a:pt x="3492545" y="4792327"/>
                  <a:pt x="3559239" y="4759693"/>
                  <a:pt x="3619425" y="4719002"/>
                </a:cubicBezTo>
                <a:cubicBezTo>
                  <a:pt x="3672294" y="4683144"/>
                  <a:pt x="3728417" y="4645676"/>
                  <a:pt x="3750377" y="4585241"/>
                </a:cubicBezTo>
                <a:cubicBezTo>
                  <a:pt x="3779250" y="4504664"/>
                  <a:pt x="3697103" y="4570738"/>
                  <a:pt x="3682054" y="4540118"/>
                </a:cubicBezTo>
                <a:cubicBezTo>
                  <a:pt x="3713368" y="4498220"/>
                  <a:pt x="3761764" y="4459943"/>
                  <a:pt x="3774370" y="4412403"/>
                </a:cubicBezTo>
                <a:cubicBezTo>
                  <a:pt x="3820322" y="4240771"/>
                  <a:pt x="3919551" y="4115875"/>
                  <a:pt x="4067986" y="4018780"/>
                </a:cubicBezTo>
                <a:cubicBezTo>
                  <a:pt x="4110687" y="3990980"/>
                  <a:pt x="4138745" y="3940215"/>
                  <a:pt x="4196899" y="3932160"/>
                </a:cubicBezTo>
                <a:cubicBezTo>
                  <a:pt x="4326221" y="3914431"/>
                  <a:pt x="4285554" y="3775837"/>
                  <a:pt x="4353877" y="3714196"/>
                </a:cubicBezTo>
                <a:cubicBezTo>
                  <a:pt x="4366890" y="3702509"/>
                  <a:pt x="4378682" y="3679548"/>
                  <a:pt x="4376244" y="3663837"/>
                </a:cubicBezTo>
                <a:cubicBezTo>
                  <a:pt x="4372586" y="3641270"/>
                  <a:pt x="4357130" y="3619918"/>
                  <a:pt x="4344116" y="3599773"/>
                </a:cubicBezTo>
                <a:cubicBezTo>
                  <a:pt x="4330695" y="3579630"/>
                  <a:pt x="4310365" y="3561901"/>
                  <a:pt x="4320122" y="3535311"/>
                </a:cubicBezTo>
                <a:cubicBezTo>
                  <a:pt x="4324186" y="3524435"/>
                  <a:pt x="4321344" y="3486562"/>
                  <a:pt x="4351436" y="3516374"/>
                </a:cubicBezTo>
                <a:cubicBezTo>
                  <a:pt x="4433989" y="3598163"/>
                  <a:pt x="4481978" y="3520810"/>
                  <a:pt x="4552738" y="3483742"/>
                </a:cubicBezTo>
                <a:cubicBezTo>
                  <a:pt x="4495805" y="3445466"/>
                  <a:pt x="4444564" y="3418474"/>
                  <a:pt x="4436023" y="3361265"/>
                </a:cubicBezTo>
                <a:cubicBezTo>
                  <a:pt x="4418537" y="3243216"/>
                  <a:pt x="4343713" y="3189231"/>
                  <a:pt x="4230249" y="3178754"/>
                </a:cubicBezTo>
                <a:cubicBezTo>
                  <a:pt x="4272135" y="3064738"/>
                  <a:pt x="4272135" y="3064738"/>
                  <a:pt x="4136714" y="3049023"/>
                </a:cubicBezTo>
                <a:cubicBezTo>
                  <a:pt x="4188768" y="2976505"/>
                  <a:pt x="4188768" y="2957972"/>
                  <a:pt x="4125732" y="2932992"/>
                </a:cubicBezTo>
                <a:cubicBezTo>
                  <a:pt x="4065138" y="2909221"/>
                  <a:pt x="3998039" y="2901162"/>
                  <a:pt x="3941916" y="2864502"/>
                </a:cubicBezTo>
                <a:cubicBezTo>
                  <a:pt x="3993565" y="2771837"/>
                  <a:pt x="4008205" y="2664266"/>
                  <a:pt x="4114752" y="2619140"/>
                </a:cubicBezTo>
                <a:cubicBezTo>
                  <a:pt x="4131425" y="2612292"/>
                  <a:pt x="4142812" y="2584492"/>
                  <a:pt x="4132241" y="2568377"/>
                </a:cubicBezTo>
                <a:cubicBezTo>
                  <a:pt x="4093606" y="2509959"/>
                  <a:pt x="4148913" y="2399163"/>
                  <a:pt x="4028540" y="2386674"/>
                </a:cubicBezTo>
                <a:cubicBezTo>
                  <a:pt x="4013491" y="2385466"/>
                  <a:pt x="3999664" y="2373378"/>
                  <a:pt x="4011458" y="2357665"/>
                </a:cubicBezTo>
                <a:cubicBezTo>
                  <a:pt x="4052127" y="2302873"/>
                  <a:pt x="4002918" y="2306498"/>
                  <a:pt x="3973233" y="2299649"/>
                </a:cubicBezTo>
                <a:cubicBezTo>
                  <a:pt x="3937444" y="2291191"/>
                  <a:pt x="3896777" y="2315362"/>
                  <a:pt x="3863429" y="2285548"/>
                </a:cubicBezTo>
                <a:cubicBezTo>
                  <a:pt x="3871158" y="2254123"/>
                  <a:pt x="3900029" y="2254525"/>
                  <a:pt x="3920363" y="2244454"/>
                </a:cubicBezTo>
                <a:cubicBezTo>
                  <a:pt x="3979737" y="2215444"/>
                  <a:pt x="4028133" y="2180798"/>
                  <a:pt x="4030981" y="2105456"/>
                </a:cubicBezTo>
                <a:cubicBezTo>
                  <a:pt x="4033011" y="2044620"/>
                  <a:pt x="4039518" y="1991037"/>
                  <a:pt x="3957370" y="1972502"/>
                </a:cubicBezTo>
                <a:cubicBezTo>
                  <a:pt x="3923211" y="1964846"/>
                  <a:pt x="3932973" y="1920933"/>
                  <a:pt x="3952493" y="1899176"/>
                </a:cubicBezTo>
                <a:cubicBezTo>
                  <a:pt x="3987466" y="1860500"/>
                  <a:pt x="4016337" y="1808931"/>
                  <a:pt x="4076527" y="1805304"/>
                </a:cubicBezTo>
                <a:cubicBezTo>
                  <a:pt x="4113127" y="1802888"/>
                  <a:pt x="4141188" y="1786769"/>
                  <a:pt x="4170061" y="1768238"/>
                </a:cubicBezTo>
                <a:cubicBezTo>
                  <a:pt x="4190800" y="1754940"/>
                  <a:pt x="4215607" y="1743661"/>
                  <a:pt x="4213168" y="1715057"/>
                </a:cubicBezTo>
                <a:cubicBezTo>
                  <a:pt x="4210729" y="1687660"/>
                  <a:pt x="4186736" y="1676379"/>
                  <a:pt x="4162334" y="1670739"/>
                </a:cubicBezTo>
                <a:cubicBezTo>
                  <a:pt x="4080998" y="1652609"/>
                  <a:pt x="4004547" y="1626018"/>
                  <a:pt x="3936629" y="1565182"/>
                </a:cubicBezTo>
                <a:cubicBezTo>
                  <a:pt x="3981773" y="1532950"/>
                  <a:pt x="4024878" y="1509583"/>
                  <a:pt x="4058225" y="1476947"/>
                </a:cubicBezTo>
                <a:cubicBezTo>
                  <a:pt x="4138745" y="1397984"/>
                  <a:pt x="3456757" y="1149400"/>
                  <a:pt x="3422598" y="1060763"/>
                </a:cubicBezTo>
                <a:cubicBezTo>
                  <a:pt x="3412025" y="1033367"/>
                  <a:pt x="3375832" y="1005166"/>
                  <a:pt x="3345734" y="997107"/>
                </a:cubicBezTo>
                <a:cubicBezTo>
                  <a:pt x="3204622" y="959235"/>
                  <a:pt x="3082216" y="874224"/>
                  <a:pt x="2937846" y="842798"/>
                </a:cubicBezTo>
                <a:cubicBezTo>
                  <a:pt x="2801610" y="812986"/>
                  <a:pt x="2667409" y="773098"/>
                  <a:pt x="2518162" y="733618"/>
                </a:cubicBezTo>
                <a:cubicBezTo>
                  <a:pt x="2609662" y="634506"/>
                  <a:pt x="2771925" y="646191"/>
                  <a:pt x="2809744" y="503164"/>
                </a:cubicBezTo>
                <a:cubicBezTo>
                  <a:pt x="2662121" y="466098"/>
                  <a:pt x="2506776" y="508403"/>
                  <a:pt x="2364438" y="449579"/>
                </a:cubicBezTo>
                <a:cubicBezTo>
                  <a:pt x="2352239" y="444343"/>
                  <a:pt x="2335563" y="449579"/>
                  <a:pt x="2320927" y="451191"/>
                </a:cubicBezTo>
                <a:cubicBezTo>
                  <a:pt x="2027715" y="482617"/>
                  <a:pt x="1735723" y="455221"/>
                  <a:pt x="1446580" y="415735"/>
                </a:cubicBezTo>
                <a:cubicBezTo>
                  <a:pt x="1030148" y="359334"/>
                  <a:pt x="612089" y="323476"/>
                  <a:pt x="193217" y="298092"/>
                </a:cubicBezTo>
                <a:lnTo>
                  <a:pt x="0" y="28767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C6A6B47-A551-585A-F71A-AFD2709BC3FC}"/>
              </a:ext>
            </a:extLst>
          </p:cNvPr>
          <p:cNvSpPr txBox="1">
            <a:spLocks/>
          </p:cNvSpPr>
          <p:nvPr/>
        </p:nvSpPr>
        <p:spPr>
          <a:xfrm>
            <a:off x="4552739" y="4224938"/>
            <a:ext cx="6801055" cy="1459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Librerías recomendadas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FE9DCF4-48B0-AFEA-1523-50E76CFE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0" y="2643186"/>
            <a:ext cx="3536111" cy="16354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969FBF2-67C2-A2D1-FBD3-1E2BB462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967" y="2224629"/>
            <a:ext cx="1994453" cy="1356771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AC412422-6194-F762-EC64-C1C75F84B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348A55-0536-6D50-730E-BFFEADC31BB0}"/>
              </a:ext>
            </a:extLst>
          </p:cNvPr>
          <p:cNvSpPr txBox="1"/>
          <p:nvPr/>
        </p:nvSpPr>
        <p:spPr>
          <a:xfrm>
            <a:off x="4848873" y="517800"/>
            <a:ext cx="279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Shiny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 Librería base para el funcionamiento</a:t>
            </a:r>
            <a:endParaRPr lang="es-MX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D72A31-37BF-1423-6255-9FD3BAF62C4F}"/>
              </a:ext>
            </a:extLst>
          </p:cNvPr>
          <p:cNvSpPr txBox="1"/>
          <p:nvPr/>
        </p:nvSpPr>
        <p:spPr>
          <a:xfrm>
            <a:off x="466037" y="1481171"/>
            <a:ext cx="3021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Shiny</a:t>
            </a:r>
            <a:r>
              <a:rPr lang="es-MX" dirty="0"/>
              <a:t> </a:t>
            </a:r>
            <a:r>
              <a:rPr lang="es-MX" dirty="0" err="1"/>
              <a:t>Dashboard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 simplifica desarrollo de interface pero limita flexibilidad</a:t>
            </a:r>
            <a:endParaRPr lang="es-MX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C78CF-C7B8-427A-70BB-390E3005C4B3}"/>
              </a:ext>
            </a:extLst>
          </p:cNvPr>
          <p:cNvSpPr txBox="1"/>
          <p:nvPr/>
        </p:nvSpPr>
        <p:spPr>
          <a:xfrm>
            <a:off x="9399775" y="646994"/>
            <a:ext cx="309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Flexdashboard</a:t>
            </a:r>
            <a:r>
              <a:rPr lang="es-MX" dirty="0"/>
              <a:t> y DT </a:t>
            </a:r>
            <a:r>
              <a:rPr lang="es-MX" dirty="0">
                <a:sym typeface="Wingdings" panose="05000000000000000000" pitchFamily="2" charset="2"/>
              </a:rPr>
              <a:t> contienen herramientas estéticas útiles para el </a:t>
            </a:r>
            <a:r>
              <a:rPr lang="es-MX" dirty="0" err="1">
                <a:sym typeface="Wingdings" panose="05000000000000000000" pitchFamily="2" charset="2"/>
              </a:rPr>
              <a:t>dashboard</a:t>
            </a:r>
            <a:endParaRPr lang="es-AR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4B854B-F4BC-A538-0C1E-6B0DA13A9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602" y="1315565"/>
            <a:ext cx="3224381" cy="12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CD46A-4277-5469-9A5F-399DA307D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AR" sz="5400" b="1"/>
              <a:t>Nuestra primera App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00AC-4919-BB0F-A4E7-704B3D7C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1900" dirty="0"/>
              <a:t>Desarrollar una aplicación que te permita filtrar dentro del catálogo de Netflix según los siguientes campos:</a:t>
            </a:r>
          </a:p>
          <a:p>
            <a:r>
              <a:rPr lang="es-AR" sz="1900" dirty="0"/>
              <a:t>Fecha de estreno</a:t>
            </a:r>
          </a:p>
          <a:p>
            <a:r>
              <a:rPr lang="es-AR" sz="1900" dirty="0"/>
              <a:t>Fecha de lanzamiento</a:t>
            </a:r>
          </a:p>
          <a:p>
            <a:r>
              <a:rPr lang="es-AR" sz="1900" dirty="0"/>
              <a:t>Tipo (Película o Serie)</a:t>
            </a:r>
          </a:p>
          <a:p>
            <a:r>
              <a:rPr lang="es-AR" sz="1900" dirty="0"/>
              <a:t>Género</a:t>
            </a:r>
          </a:p>
          <a:p>
            <a:r>
              <a:rPr lang="es-AR" sz="1900" dirty="0"/>
              <a:t>Duración (minutos o cantidad de temporadas)</a:t>
            </a:r>
          </a:p>
        </p:txBody>
      </p:sp>
      <p:pic>
        <p:nvPicPr>
          <p:cNvPr id="11" name="Picture 10" descr="Diagramas y gráficos vistosos">
            <a:extLst>
              <a:ext uri="{FF2B5EF4-FFF2-40B4-BE49-F238E27FC236}">
                <a16:creationId xmlns:a16="http://schemas.microsoft.com/office/drawing/2014/main" id="{74CC1E68-A8B2-4E02-F4BE-750AFEA0C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6" r="1447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661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886CF0D-D49A-91E5-C384-69B42CABF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2995" y="1201003"/>
            <a:ext cx="3546452" cy="41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05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7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9" name="Group 7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8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1" name="Group 8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8A1A31-AA1A-8A71-B000-9B3D07D1B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1853430"/>
            <a:ext cx="3209544" cy="284847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DCDCD620-5512-8A71-3C2E-977F04BD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87" y="1901573"/>
            <a:ext cx="3209544" cy="275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AC412422-6194-F762-EC64-C1C75F84B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9A8B639B-8B97-63BA-A464-E804BF9B7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9" y="1853430"/>
            <a:ext cx="3158878" cy="28003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CA18690-243E-5702-68E6-B17458DB0D4D}"/>
              </a:ext>
            </a:extLst>
          </p:cNvPr>
          <p:cNvSpPr txBox="1"/>
          <p:nvPr/>
        </p:nvSpPr>
        <p:spPr>
          <a:xfrm>
            <a:off x="3298698" y="615381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hlinkClick r:id="rId5"/>
              </a:rPr>
              <a:t>https://r-graph-gallery.com/</a:t>
            </a:r>
            <a:r>
              <a:rPr lang="es-AR" dirty="0"/>
              <a:t>  |   </a:t>
            </a:r>
            <a:r>
              <a:rPr lang="es-A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https://www.data-to-viz.com/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5170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DCBC0CD7-4851-5AF3-A4C8-791243E4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742950"/>
            <a:ext cx="5372100" cy="5372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What Are We Plotting, What Are We Animating · Data Imaginist">
            <a:extLst>
              <a:ext uri="{FF2B5EF4-FFF2-40B4-BE49-F238E27FC236}">
                <a16:creationId xmlns:a16="http://schemas.microsoft.com/office/drawing/2014/main" id="{2D8FA36C-0B65-8EE7-272B-EE0400B8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066" y="643467"/>
            <a:ext cx="48328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64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355CF0-422E-4E6A-95EA-261971F67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BA487-085E-1C45-AD0E-15310984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56" y="637953"/>
            <a:ext cx="8549507" cy="3189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Veamos</a:t>
            </a:r>
            <a:r>
              <a:rPr lang="en-US" sz="8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unos</a:t>
            </a:r>
            <a:r>
              <a:rPr lang="en-US" sz="8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ejemplos</a:t>
            </a:r>
            <a:endParaRPr lang="en-US" sz="80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AA5B50B-519E-4763-9EFB-2C80373D1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9091" y="4356608"/>
            <a:ext cx="542047" cy="1997227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298FD7FF-CB14-4A07-B879-0731A1847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3841" y="4214476"/>
            <a:ext cx="369761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A0D5741-1590-4555-A7A7-DC9B4E2E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51746" y="4122185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3E9C0339-B0D3-40BA-96EF-3C1DB738A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6820" y="4214476"/>
            <a:ext cx="339126" cy="1783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4B9A42A-C5B8-4470-8743-670E34420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122186"/>
            <a:ext cx="201857" cy="172774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EDB12AFC-55F8-4AE8-9351-0F38D0C5D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1447" y="4122187"/>
            <a:ext cx="7978524" cy="1647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62C0A-0191-1EB7-9114-DEED1B7F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557" y="4376667"/>
            <a:ext cx="7659688" cy="10892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Script </a:t>
            </a:r>
            <a:r>
              <a:rPr lang="en-US" kern="1200" dirty="0" err="1">
                <a:solidFill>
                  <a:srgbClr val="FEFFFF"/>
                </a:solidFill>
                <a:latin typeface="+mn-lt"/>
                <a:ea typeface="+mn-ea"/>
                <a:cs typeface="+mn-cs"/>
              </a:rPr>
              <a:t>ggplot_nombres.R</a:t>
            </a:r>
            <a:r>
              <a:rPr lang="en-US" kern="1200" dirty="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 (repo </a:t>
            </a:r>
            <a:r>
              <a:rPr lang="en-US" kern="1200" dirty="0" err="1">
                <a:solidFill>
                  <a:srgbClr val="FEFFFF"/>
                </a:solidFill>
                <a:latin typeface="+mn-lt"/>
                <a:ea typeface="+mn-ea"/>
                <a:cs typeface="+mn-cs"/>
              </a:rPr>
              <a:t>Nombres</a:t>
            </a:r>
            <a:r>
              <a:rPr lang="en-US" dirty="0">
                <a:solidFill>
                  <a:srgbClr val="FEFFFF"/>
                </a:solidFill>
              </a:rPr>
              <a:t>-Argentina)</a:t>
            </a:r>
            <a:endParaRPr lang="en-US" kern="1200" dirty="0">
              <a:solidFill>
                <a:srgbClr val="FE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58506DD-7B3D-4594-846B-F78590BE9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5946" y="4356608"/>
            <a:ext cx="3122079" cy="1641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1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E2C20-0A7A-1A0B-42EF-D617A499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s-AR" sz="5400"/>
              <a:t>Gráficos con GGPLOT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6614-333E-23C6-0526-2DCD1A19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1027579"/>
            <a:ext cx="6254496" cy="495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&lt;DATA_FRAME&gt;,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aes(x=…, y=…, fill=…, color=…,…)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&lt;GEOM_FUNCTION&gt;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aes(&lt;MAPPING&gt;),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stat</a:t>
            </a:r>
            <a:r>
              <a:rPr lang="es-AR" sz="1800" dirty="0">
                <a:latin typeface="Consolas" panose="020B0609020204030204" pitchFamily="49" charset="0"/>
              </a:rPr>
              <a:t> = &lt;STAT&gt;,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position</a:t>
            </a:r>
            <a:r>
              <a:rPr lang="es-AR" sz="1800" dirty="0">
                <a:latin typeface="Consolas" panose="020B0609020204030204" pitchFamily="49" charset="0"/>
              </a:rPr>
              <a:t> = &lt;POSITION&gt;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&lt;COORDINATE_FUNCTION&gt;</a:t>
            </a:r>
            <a:r>
              <a:rPr lang="es-AR" sz="18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&lt;FACET_FUNCTION&gt;</a:t>
            </a:r>
            <a:r>
              <a:rPr lang="es-AR" sz="1800" dirty="0">
                <a:latin typeface="Consolas" panose="020B0609020204030204" pitchFamily="49" charset="0"/>
              </a:rPr>
              <a:t>()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&lt;THEME&gt;</a:t>
            </a:r>
            <a:r>
              <a:rPr lang="es-AR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s-AR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95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6614-333E-23C6-0526-2DCD1A19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1027579"/>
            <a:ext cx="6254496" cy="495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df_graficar_decada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x    = </a:t>
            </a:r>
            <a:r>
              <a:rPr lang="es-AR" sz="1800" dirty="0" err="1">
                <a:latin typeface="Consolas" panose="020B0609020204030204" pitchFamily="49" charset="0"/>
              </a:rPr>
              <a:t>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y    = cantidad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geom_col</a:t>
            </a:r>
            <a:r>
              <a:rPr lang="es-AR" sz="1800" dirty="0">
                <a:latin typeface="Consolas" panose="020B0609020204030204" pitchFamily="49" charset="0"/>
              </a:rPr>
              <a:t>()</a:t>
            </a:r>
            <a:endParaRPr lang="es-AR" sz="2200" dirty="0"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031E88-4C42-2EFF-F73B-38BFFCA6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73" y="1237944"/>
            <a:ext cx="4143953" cy="4382112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2054E96-1B4F-8F2B-42B7-DAD59D95F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21168"/>
              </p:ext>
            </p:extLst>
          </p:nvPr>
        </p:nvGraphicFramePr>
        <p:xfrm>
          <a:off x="8132884" y="113179"/>
          <a:ext cx="31085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188">
                  <a:extLst>
                    <a:ext uri="{9D8B030D-6E8A-4147-A177-3AD203B41FA5}">
                      <a16:colId xmlns:a16="http://schemas.microsoft.com/office/drawing/2014/main" val="3001523635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645446319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52103501"/>
                    </a:ext>
                  </a:extLst>
                </a:gridCol>
              </a:tblGrid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decada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842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 err="1"/>
                        <a:t>Jose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6155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193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9763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8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6614-333E-23C6-0526-2DCD1A19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1027579"/>
            <a:ext cx="6254496" cy="495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ggplot</a:t>
            </a:r>
            <a:r>
              <a:rPr lang="es-AR" sz="18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data</a:t>
            </a:r>
            <a:r>
              <a:rPr lang="es-AR" sz="1800" dirty="0">
                <a:latin typeface="Consolas" panose="020B0609020204030204" pitchFamily="49" charset="0"/>
              </a:rPr>
              <a:t> = </a:t>
            </a:r>
            <a:r>
              <a:rPr lang="es-AR" sz="1800" dirty="0" err="1">
                <a:latin typeface="Consolas" panose="020B0609020204030204" pitchFamily="49" charset="0"/>
              </a:rPr>
              <a:t>df_graficar_decada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</a:t>
            </a:r>
            <a:r>
              <a:rPr lang="es-A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mapping</a:t>
            </a:r>
            <a:r>
              <a:rPr lang="es-AR" sz="1800" dirty="0">
                <a:latin typeface="Consolas" panose="020B0609020204030204" pitchFamily="49" charset="0"/>
              </a:rPr>
              <a:t> = aes(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x    = </a:t>
            </a:r>
            <a:r>
              <a:rPr lang="es-AR" sz="1800" dirty="0" err="1">
                <a:latin typeface="Consolas" panose="020B0609020204030204" pitchFamily="49" charset="0"/>
              </a:rPr>
              <a:t>decada</a:t>
            </a:r>
            <a:r>
              <a:rPr lang="es-AR" sz="1800" dirty="0">
                <a:latin typeface="Consolas" panose="020B0609020204030204" pitchFamily="49" charset="0"/>
              </a:rPr>
              <a:t>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y    = cantidad, 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  </a:t>
            </a:r>
            <a:r>
              <a:rPr lang="es-AR" sz="1800" dirty="0" err="1">
                <a:latin typeface="Consolas" panose="020B0609020204030204" pitchFamily="49" charset="0"/>
              </a:rPr>
              <a:t>fill</a:t>
            </a:r>
            <a:r>
              <a:rPr lang="es-AR" sz="1800" dirty="0">
                <a:latin typeface="Consolas" panose="020B0609020204030204" pitchFamily="49" charset="0"/>
              </a:rPr>
              <a:t> = nombre</a:t>
            </a:r>
            <a:br>
              <a:rPr lang="es-AR" sz="1800" dirty="0">
                <a:latin typeface="Consolas" panose="020B0609020204030204" pitchFamily="49" charset="0"/>
              </a:rPr>
            </a:br>
            <a:r>
              <a:rPr lang="es-AR" sz="1800" dirty="0">
                <a:latin typeface="Consolas" panose="020B0609020204030204" pitchFamily="49" charset="0"/>
              </a:rPr>
              <a:t>    )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) +</a:t>
            </a:r>
          </a:p>
          <a:p>
            <a:pPr marL="0" indent="0">
              <a:buNone/>
            </a:pPr>
            <a:r>
              <a:rPr lang="es-AR" sz="1800" dirty="0"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geom_col</a:t>
            </a:r>
            <a:r>
              <a:rPr lang="es-AR" sz="1800" dirty="0">
                <a:latin typeface="Consolas" panose="020B0609020204030204" pitchFamily="49" charset="0"/>
              </a:rPr>
              <a:t>()+</a:t>
            </a:r>
          </a:p>
          <a:p>
            <a:pPr marL="0" indent="0">
              <a:buNone/>
            </a:pPr>
            <a:r>
              <a:rPr lang="es-AR" sz="1800" dirty="0">
                <a:solidFill>
                  <a:srgbClr val="FF0000"/>
                </a:solidFill>
                <a:latin typeface="Consolas" panose="020B0609020204030204" pitchFamily="49" charset="0"/>
              </a:rPr>
              <a:t>  </a:t>
            </a:r>
            <a:r>
              <a:rPr lang="es-A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theme_classic</a:t>
            </a:r>
            <a:r>
              <a:rPr lang="es-AR" sz="1800" dirty="0">
                <a:latin typeface="Consolas" panose="020B0609020204030204" pitchFamily="49" charset="0"/>
              </a:rPr>
              <a:t>()</a:t>
            </a:r>
            <a:br>
              <a:rPr lang="es-AR" sz="1800" dirty="0">
                <a:latin typeface="Consolas" panose="020B0609020204030204" pitchFamily="49" charset="0"/>
              </a:rPr>
            </a:br>
            <a:endParaRPr lang="es-A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AR" sz="2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9EFCD-65E7-9DB2-20D8-96E578E6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1" y="1027579"/>
            <a:ext cx="4191585" cy="4382112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7CCB5E2-7662-9258-DB07-4228B987E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130127"/>
              </p:ext>
            </p:extLst>
          </p:nvPr>
        </p:nvGraphicFramePr>
        <p:xfrm>
          <a:off x="8132884" y="113179"/>
          <a:ext cx="310856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188">
                  <a:extLst>
                    <a:ext uri="{9D8B030D-6E8A-4147-A177-3AD203B41FA5}">
                      <a16:colId xmlns:a16="http://schemas.microsoft.com/office/drawing/2014/main" val="3001523635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645446319"/>
                    </a:ext>
                  </a:extLst>
                </a:gridCol>
                <a:gridCol w="1036188">
                  <a:extLst>
                    <a:ext uri="{9D8B030D-6E8A-4147-A177-3AD203B41FA5}">
                      <a16:colId xmlns:a16="http://schemas.microsoft.com/office/drawing/2014/main" val="152103501"/>
                    </a:ext>
                  </a:extLst>
                </a:gridCol>
              </a:tblGrid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cantidad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/>
                        <a:t>decada</a:t>
                      </a:r>
                      <a:endParaRPr lang="es-A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26842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 err="1"/>
                        <a:t>Jose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876155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74193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397634"/>
                  </a:ext>
                </a:extLst>
              </a:tr>
              <a:tr h="299163">
                <a:tc>
                  <a:txBody>
                    <a:bodyPr/>
                    <a:lstStyle/>
                    <a:p>
                      <a:r>
                        <a:rPr lang="es-AR" sz="1400" dirty="0"/>
                        <a:t>Sofia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/>
                        <a:t>1990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84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683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17301</TotalTime>
  <Words>1182</Words>
  <Application>Microsoft Office PowerPoint</Application>
  <PresentationFormat>Widescreen</PresentationFormat>
  <Paragraphs>292</Paragraphs>
  <Slides>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Consolas</vt:lpstr>
      <vt:lpstr>Office Theme</vt:lpstr>
      <vt:lpstr>Paquete</vt:lpstr>
      <vt:lpstr>Visualización</vt:lpstr>
      <vt:lpstr>Descargar repositorio</vt:lpstr>
      <vt:lpstr>PowerPoint Presentation</vt:lpstr>
      <vt:lpstr>PowerPoint Presentation</vt:lpstr>
      <vt:lpstr>PowerPoint Presentation</vt:lpstr>
      <vt:lpstr>Veamos unos ejemplos</vt:lpstr>
      <vt:lpstr>Gráficos con GGPLOT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es Shiny?</vt:lpstr>
      <vt:lpstr>¿Por qué Shiny?</vt:lpstr>
      <vt:lpstr>Veamos un ejemplo de una aplicación</vt:lpstr>
      <vt:lpstr>Funcionamiento Shiny</vt:lpstr>
      <vt:lpstr>PowerPoint Presentation</vt:lpstr>
      <vt:lpstr>PowerPoint Presentation</vt:lpstr>
      <vt:lpstr>Nuestra primera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Argañaraz</dc:creator>
  <cp:lastModifiedBy>Ignacio Argañaraz</cp:lastModifiedBy>
  <cp:revision>11</cp:revision>
  <dcterms:created xsi:type="dcterms:W3CDTF">2021-11-05T19:23:04Z</dcterms:created>
  <dcterms:modified xsi:type="dcterms:W3CDTF">2023-04-23T20:26:45Z</dcterms:modified>
</cp:coreProperties>
</file>